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96" r:id="rId5"/>
    <p:sldId id="257" r:id="rId6"/>
    <p:sldId id="290" r:id="rId7"/>
    <p:sldId id="298" r:id="rId8"/>
    <p:sldId id="299" r:id="rId9"/>
    <p:sldId id="300" r:id="rId10"/>
    <p:sldId id="302" r:id="rId11"/>
    <p:sldId id="301" r:id="rId12"/>
    <p:sldId id="303" r:id="rId13"/>
    <p:sldId id="304" r:id="rId14"/>
    <p:sldId id="30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33630B-6BC6-1B17-B9FE-06FE25FBD017}" name="Novak Cadjenovic (GWP-Med)" initials="NC(M" userId="S::novak.cadjenovic@gwpmed.org::7915da03-a146-4255-986e-d108c442857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157A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73" autoAdjust="0"/>
  </p:normalViewPr>
  <p:slideViewPr>
    <p:cSldViewPr snapToGrid="0">
      <p:cViewPr varScale="1">
        <p:scale>
          <a:sx n="68" d="100"/>
          <a:sy n="68" d="100"/>
        </p:scale>
        <p:origin x="792" y="60"/>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G:\My%20Drive\Documents\GWP_Drin_2022\4_Overview%20Report%20(D2)\Risk%20Modeling.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normalizeH="0" baseline="0">
                <a:solidFill>
                  <a:schemeClr val="tx1">
                    <a:lumMod val="65000"/>
                    <a:lumOff val="35000"/>
                  </a:schemeClr>
                </a:solidFill>
                <a:latin typeface="+mj-lt"/>
                <a:ea typeface="+mj-ea"/>
                <a:cs typeface="+mj-cs"/>
              </a:defRPr>
            </a:pPr>
            <a:r>
              <a:rPr lang="en-US" sz="1200" b="1"/>
              <a:t>Flood-driven Economic Losses</a:t>
            </a:r>
          </a:p>
        </c:rich>
      </c:tx>
      <c:overlay val="0"/>
      <c:spPr>
        <a:noFill/>
        <a:ln>
          <a:noFill/>
        </a:ln>
        <a:effectLst/>
      </c:spPr>
      <c:txPr>
        <a:bodyPr rot="0" spcFirstLastPara="1" vertOverflow="ellipsis" vert="horz" wrap="square" anchor="ctr" anchorCtr="1"/>
        <a:lstStyle/>
        <a:p>
          <a:pPr>
            <a:defRPr sz="1200" b="1" i="0" u="none" strike="noStrike" kern="1200"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4179300636420353"/>
          <c:y val="0.18656236853647659"/>
          <c:w val="0.83074838958456287"/>
          <c:h val="0.7223716027352759"/>
        </c:manualLayout>
      </c:layout>
      <c:scatterChart>
        <c:scatterStyle val="smoothMarker"/>
        <c:varyColors val="0"/>
        <c:ser>
          <c:idx val="0"/>
          <c:order val="0"/>
          <c:tx>
            <c:strRef>
              <c:f>Summary!$B$1</c:f>
              <c:strCache>
                <c:ptCount val="1"/>
                <c:pt idx="0">
                  <c:v>Albania</c:v>
                </c:pt>
              </c:strCache>
            </c:strRef>
          </c:tx>
          <c:spPr>
            <a:ln w="25400" cap="flat" cmpd="dbl" algn="ctr">
              <a:solidFill>
                <a:schemeClr val="accent1">
                  <a:alpha val="50000"/>
                </a:schemeClr>
              </a:solidFill>
              <a:round/>
            </a:ln>
            <a:effectLst/>
          </c:spPr>
          <c:marker>
            <c:symbol val="circle"/>
            <c:size val="6"/>
            <c:spPr>
              <a:noFill/>
              <a:ln w="34925" cap="flat" cmpd="dbl" algn="ctr">
                <a:solidFill>
                  <a:schemeClr val="accent1">
                    <a:lumMod val="75000"/>
                    <a:alpha val="70000"/>
                  </a:schemeClr>
                </a:solidFill>
                <a:round/>
              </a:ln>
              <a:effectLst/>
            </c:spPr>
          </c:marker>
          <c:xVal>
            <c:numRef>
              <c:f>Summary!$A$2:$A$9</c:f>
              <c:numCache>
                <c:formatCode>General</c:formatCode>
                <c:ptCount val="8"/>
                <c:pt idx="0">
                  <c:v>5</c:v>
                </c:pt>
                <c:pt idx="1">
                  <c:v>10</c:v>
                </c:pt>
                <c:pt idx="2">
                  <c:v>20</c:v>
                </c:pt>
                <c:pt idx="3">
                  <c:v>50</c:v>
                </c:pt>
                <c:pt idx="4">
                  <c:v>100</c:v>
                </c:pt>
                <c:pt idx="5">
                  <c:v>200</c:v>
                </c:pt>
                <c:pt idx="6">
                  <c:v>250</c:v>
                </c:pt>
                <c:pt idx="7">
                  <c:v>500</c:v>
                </c:pt>
              </c:numCache>
            </c:numRef>
          </c:xVal>
          <c:yVal>
            <c:numRef>
              <c:f>Summary!$B$2:$B$9</c:f>
              <c:numCache>
                <c:formatCode>_(* #,##0.00_);_(* \(#,##0.00\);_(* "-"??_);_(@_)</c:formatCode>
                <c:ptCount val="8"/>
                <c:pt idx="0">
                  <c:v>85423</c:v>
                </c:pt>
                <c:pt idx="1">
                  <c:v>481711.1</c:v>
                </c:pt>
                <c:pt idx="2">
                  <c:v>1671919.6</c:v>
                </c:pt>
                <c:pt idx="3">
                  <c:v>6131512.3999999994</c:v>
                </c:pt>
                <c:pt idx="4">
                  <c:v>13338269.1</c:v>
                </c:pt>
                <c:pt idx="5">
                  <c:v>26696930</c:v>
                </c:pt>
                <c:pt idx="6">
                  <c:v>27658696</c:v>
                </c:pt>
                <c:pt idx="7">
                  <c:v>48402718</c:v>
                </c:pt>
              </c:numCache>
            </c:numRef>
          </c:yVal>
          <c:smooth val="1"/>
          <c:extLst>
            <c:ext xmlns:c16="http://schemas.microsoft.com/office/drawing/2014/chart" uri="{C3380CC4-5D6E-409C-BE32-E72D297353CC}">
              <c16:uniqueId val="{00000000-6148-4FDA-92E5-E9578D1A1CB9}"/>
            </c:ext>
          </c:extLst>
        </c:ser>
        <c:ser>
          <c:idx val="1"/>
          <c:order val="1"/>
          <c:tx>
            <c:strRef>
              <c:f>Summary!$C$1</c:f>
              <c:strCache>
                <c:ptCount val="1"/>
                <c:pt idx="0">
                  <c:v>Montenegro</c:v>
                </c:pt>
              </c:strCache>
            </c:strRef>
          </c:tx>
          <c:spPr>
            <a:ln w="25400" cap="flat" cmpd="dbl" algn="ctr">
              <a:solidFill>
                <a:schemeClr val="accent2">
                  <a:alpha val="50000"/>
                </a:schemeClr>
              </a:solidFill>
              <a:round/>
            </a:ln>
            <a:effectLst/>
          </c:spPr>
          <c:marker>
            <c:symbol val="circle"/>
            <c:size val="6"/>
            <c:spPr>
              <a:noFill/>
              <a:ln w="34925" cap="flat" cmpd="dbl" algn="ctr">
                <a:solidFill>
                  <a:schemeClr val="accent2">
                    <a:lumMod val="75000"/>
                    <a:alpha val="70000"/>
                  </a:schemeClr>
                </a:solidFill>
                <a:round/>
              </a:ln>
              <a:effectLst/>
            </c:spPr>
          </c:marker>
          <c:xVal>
            <c:numRef>
              <c:f>Summary!$A$2:$A$9</c:f>
              <c:numCache>
                <c:formatCode>General</c:formatCode>
                <c:ptCount val="8"/>
                <c:pt idx="0">
                  <c:v>5</c:v>
                </c:pt>
                <c:pt idx="1">
                  <c:v>10</c:v>
                </c:pt>
                <c:pt idx="2">
                  <c:v>20</c:v>
                </c:pt>
                <c:pt idx="3">
                  <c:v>50</c:v>
                </c:pt>
                <c:pt idx="4">
                  <c:v>100</c:v>
                </c:pt>
                <c:pt idx="5">
                  <c:v>200</c:v>
                </c:pt>
                <c:pt idx="6">
                  <c:v>250</c:v>
                </c:pt>
                <c:pt idx="7">
                  <c:v>500</c:v>
                </c:pt>
              </c:numCache>
            </c:numRef>
          </c:xVal>
          <c:yVal>
            <c:numRef>
              <c:f>Summary!$C$2:$C$9</c:f>
              <c:numCache>
                <c:formatCode>_(* #,##0.00_);_(* \(#,##0.00\);_(* "-"??_);_(@_)</c:formatCode>
                <c:ptCount val="8"/>
                <c:pt idx="0">
                  <c:v>547724.80000000005</c:v>
                </c:pt>
                <c:pt idx="1">
                  <c:v>684655.99999999988</c:v>
                </c:pt>
                <c:pt idx="2">
                  <c:v>821587.19999999984</c:v>
                </c:pt>
                <c:pt idx="3">
                  <c:v>2738623.9999999995</c:v>
                </c:pt>
                <c:pt idx="4">
                  <c:v>6846559.9999999991</c:v>
                </c:pt>
                <c:pt idx="5">
                  <c:v>9585184</c:v>
                </c:pt>
                <c:pt idx="6">
                  <c:v>15062431.999999998</c:v>
                </c:pt>
                <c:pt idx="7">
                  <c:v>20539679.999999996</c:v>
                </c:pt>
              </c:numCache>
            </c:numRef>
          </c:yVal>
          <c:smooth val="1"/>
          <c:extLst>
            <c:ext xmlns:c16="http://schemas.microsoft.com/office/drawing/2014/chart" uri="{C3380CC4-5D6E-409C-BE32-E72D297353CC}">
              <c16:uniqueId val="{00000001-6148-4FDA-92E5-E9578D1A1CB9}"/>
            </c:ext>
          </c:extLst>
        </c:ser>
        <c:ser>
          <c:idx val="2"/>
          <c:order val="2"/>
          <c:tx>
            <c:strRef>
              <c:f>Summary!$D$1</c:f>
              <c:strCache>
                <c:ptCount val="1"/>
                <c:pt idx="0">
                  <c:v>North Macedonia</c:v>
                </c:pt>
              </c:strCache>
            </c:strRef>
          </c:tx>
          <c:spPr>
            <a:ln w="25400" cap="flat" cmpd="dbl" algn="ctr">
              <a:solidFill>
                <a:schemeClr val="accent3">
                  <a:alpha val="50000"/>
                </a:schemeClr>
              </a:solidFill>
              <a:round/>
            </a:ln>
            <a:effectLst/>
          </c:spPr>
          <c:marker>
            <c:symbol val="circle"/>
            <c:size val="6"/>
            <c:spPr>
              <a:noFill/>
              <a:ln w="34925" cap="flat" cmpd="dbl" algn="ctr">
                <a:solidFill>
                  <a:schemeClr val="accent3">
                    <a:lumMod val="75000"/>
                    <a:alpha val="70000"/>
                  </a:schemeClr>
                </a:solidFill>
                <a:round/>
              </a:ln>
              <a:effectLst/>
            </c:spPr>
          </c:marker>
          <c:xVal>
            <c:numRef>
              <c:f>Summary!$A$2:$A$9</c:f>
              <c:numCache>
                <c:formatCode>General</c:formatCode>
                <c:ptCount val="8"/>
                <c:pt idx="0">
                  <c:v>5</c:v>
                </c:pt>
                <c:pt idx="1">
                  <c:v>10</c:v>
                </c:pt>
                <c:pt idx="2">
                  <c:v>20</c:v>
                </c:pt>
                <c:pt idx="3">
                  <c:v>50</c:v>
                </c:pt>
                <c:pt idx="4">
                  <c:v>100</c:v>
                </c:pt>
                <c:pt idx="5">
                  <c:v>200</c:v>
                </c:pt>
                <c:pt idx="6">
                  <c:v>250</c:v>
                </c:pt>
                <c:pt idx="7">
                  <c:v>500</c:v>
                </c:pt>
              </c:numCache>
            </c:numRef>
          </c:xVal>
          <c:yVal>
            <c:numRef>
              <c:f>Summary!$D$2:$D$9</c:f>
              <c:numCache>
                <c:formatCode>_(* #,##0.00_);_(* \(#,##0.00\);_(* "-"??_);_(@_)</c:formatCode>
                <c:ptCount val="8"/>
                <c:pt idx="0">
                  <c:v>56295.399999999987</c:v>
                </c:pt>
                <c:pt idx="1">
                  <c:v>316441.99999999994</c:v>
                </c:pt>
                <c:pt idx="2">
                  <c:v>1093505</c:v>
                </c:pt>
                <c:pt idx="3">
                  <c:v>3274067.9999999995</c:v>
                </c:pt>
                <c:pt idx="4">
                  <c:v>7366652.9999999981</c:v>
                </c:pt>
                <c:pt idx="5">
                  <c:v>14733305.999999996</c:v>
                </c:pt>
                <c:pt idx="6">
                  <c:v>19644408</c:v>
                </c:pt>
                <c:pt idx="7">
                  <c:v>30612535.800000001</c:v>
                </c:pt>
              </c:numCache>
            </c:numRef>
          </c:yVal>
          <c:smooth val="1"/>
          <c:extLst>
            <c:ext xmlns:c16="http://schemas.microsoft.com/office/drawing/2014/chart" uri="{C3380CC4-5D6E-409C-BE32-E72D297353CC}">
              <c16:uniqueId val="{00000002-6148-4FDA-92E5-E9578D1A1CB9}"/>
            </c:ext>
          </c:extLst>
        </c:ser>
        <c:dLbls>
          <c:showLegendKey val="0"/>
          <c:showVal val="0"/>
          <c:showCatName val="0"/>
          <c:showSerName val="0"/>
          <c:showPercent val="0"/>
          <c:showBubbleSize val="0"/>
        </c:dLbls>
        <c:axId val="691877344"/>
        <c:axId val="691875048"/>
      </c:scatterChart>
      <c:valAx>
        <c:axId val="691877344"/>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cap="none" spc="0" normalizeH="0" baseline="0">
                <a:solidFill>
                  <a:schemeClr val="tx1">
                    <a:lumMod val="65000"/>
                    <a:lumOff val="35000"/>
                  </a:schemeClr>
                </a:solidFill>
                <a:latin typeface="+mn-lt"/>
                <a:ea typeface="+mn-ea"/>
                <a:cs typeface="+mn-cs"/>
              </a:defRPr>
            </a:pPr>
            <a:endParaRPr lang="en-US"/>
          </a:p>
        </c:txPr>
        <c:crossAx val="691875048"/>
        <c:crossesAt val="0"/>
        <c:crossBetween val="midCat"/>
      </c:valAx>
      <c:valAx>
        <c:axId val="69187504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691877344"/>
        <c:crosses val="autoZero"/>
        <c:crossBetween val="midCat"/>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3">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tx1">
        <a:lumMod val="65000"/>
        <a:lumOff val="35000"/>
      </a:schemeClr>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5400" cap="flat" cmpd="dbl" algn="ctr">
        <a:solidFill>
          <a:schemeClr val="phClr">
            <a:alpha val="50000"/>
          </a:schemeClr>
        </a:solidFill>
        <a:round/>
      </a:ln>
    </cs:spPr>
  </cs:dataPointLine>
  <cs:dataPointMarker>
    <cs:lnRef idx="0">
      <cs:styleClr val="auto"/>
    </cs:lnRef>
    <cs:fillRef idx="0">
      <cs:styleClr val="auto"/>
    </cs:fillRef>
    <cs:effectRef idx="0"/>
    <cs:fontRef idx="minor">
      <a:schemeClr val="dk1"/>
    </cs:fontRef>
    <cs:spPr>
      <a:ln w="34925" cap="flat" cmpd="dbl" algn="ctr">
        <a:solidFill>
          <a:schemeClr val="phClr">
            <a:lumMod val="75000"/>
            <a:alpha val="70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kern="1200" spc="0" normalizeH="0" baseline="0"/>
  </cs:title>
  <cs:trendline>
    <cs:lnRef idx="0">
      <cs:styleClr val="0"/>
    </cs:lnRef>
    <cs:fillRef idx="0"/>
    <cs:effectRef idx="0"/>
    <cs:fontRef idx="minor">
      <a:schemeClr val="tx1"/>
    </cs:fontRef>
    <cs:spPr>
      <a:ln w="38100" cap="rnd" cmpd="sng" algn="ctr">
        <a:solidFill>
          <a:schemeClr val="phClr">
            <a:lumMod val="75000"/>
            <a:alpha val="25000"/>
          </a:scheme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b="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6A47CA-DA8D-81A8-D83E-215AA95605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EED1ECC-66F4-7F5C-B39E-2FE11145C9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78A38F-6443-4E20-BEA4-8429FAF7AA1A}" type="datetimeFigureOut">
              <a:rPr lang="en-US" smtClean="0"/>
              <a:t>10/11/2023</a:t>
            </a:fld>
            <a:endParaRPr lang="en-US"/>
          </a:p>
        </p:txBody>
      </p:sp>
      <p:sp>
        <p:nvSpPr>
          <p:cNvPr id="4" name="Footer Placeholder 3">
            <a:extLst>
              <a:ext uri="{FF2B5EF4-FFF2-40B4-BE49-F238E27FC236}">
                <a16:creationId xmlns:a16="http://schemas.microsoft.com/office/drawing/2014/main" id="{8D69CA2C-C736-71D6-0CFD-3F73B1D769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2CBC9DF-43C5-557E-799E-48B482B0A6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6F5116-98EC-4181-9822-7A7AA3BB7524}" type="slidenum">
              <a:rPr lang="en-US" smtClean="0"/>
              <a:t>‹#›</a:t>
            </a:fld>
            <a:endParaRPr lang="en-US"/>
          </a:p>
        </p:txBody>
      </p:sp>
    </p:spTree>
    <p:extLst>
      <p:ext uri="{BB962C8B-B14F-4D97-AF65-F5344CB8AC3E}">
        <p14:creationId xmlns:p14="http://schemas.microsoft.com/office/powerpoint/2010/main" val="676067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99A59-F09C-411B-A495-F7B3897927FA}" type="datetimeFigureOut">
              <a:rPr lang="en-US" smtClean="0"/>
              <a:t>10/11/2023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B852F-6265-4B43-B982-7CE8AE3B6EB7}" type="slidenum">
              <a:rPr lang="en-US" smtClean="0"/>
              <a:t>‹#›</a:t>
            </a:fld>
            <a:endParaRPr lang="en-US"/>
          </a:p>
        </p:txBody>
      </p:sp>
    </p:spTree>
    <p:extLst>
      <p:ext uri="{BB962C8B-B14F-4D97-AF65-F5344CB8AC3E}">
        <p14:creationId xmlns:p14="http://schemas.microsoft.com/office/powerpoint/2010/main" val="747477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6518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0393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6109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BB852F-6265-4B43-B982-7CE8AE3B6EB7}" type="slidenum">
              <a:rPr lang="en-US" smtClean="0"/>
              <a:t>2</a:t>
            </a:fld>
            <a:endParaRPr lang="en-US"/>
          </a:p>
        </p:txBody>
      </p:sp>
    </p:spTree>
    <p:extLst>
      <p:ext uri="{BB962C8B-B14F-4D97-AF65-F5344CB8AC3E}">
        <p14:creationId xmlns:p14="http://schemas.microsoft.com/office/powerpoint/2010/main" val="4030230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7161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2260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1308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08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7265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7343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BB852F-6265-4B43-B982-7CE8AE3B6EB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9389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F498-FC37-4D40-817A-F8ED05DFB0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AE98FD9-DA3E-401C-BC63-502F3C8958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E2A1F13-9468-4727-9DFE-B8D36EC6C5B0}"/>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5" name="Footer Placeholder 4">
            <a:extLst>
              <a:ext uri="{FF2B5EF4-FFF2-40B4-BE49-F238E27FC236}">
                <a16:creationId xmlns:a16="http://schemas.microsoft.com/office/drawing/2014/main" id="{9FEBEE60-77D1-417F-A5B5-9A6D6500E0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C830E2-3253-4B9A-9E32-15682806F033}"/>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3198500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50829-58D5-45FC-8A3E-A31AEEC69F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A6A8F8-DC2D-4CDD-BD73-B8892DE9C4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901134-0731-4532-90A6-0989541685C6}"/>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5" name="Footer Placeholder 4">
            <a:extLst>
              <a:ext uri="{FF2B5EF4-FFF2-40B4-BE49-F238E27FC236}">
                <a16:creationId xmlns:a16="http://schemas.microsoft.com/office/drawing/2014/main" id="{7D33CD89-B6E5-4399-9C81-C56E003E5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C7095A-6EDA-4D46-871E-E838B9411130}"/>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851058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C85AEE-DA26-4E3B-A1BF-C208D8ECB04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4F954F-4C12-4FD9-981A-8064DB76F0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BC3BA6-7123-4B2A-8438-7237A5B2EEE7}"/>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5" name="Footer Placeholder 4">
            <a:extLst>
              <a:ext uri="{FF2B5EF4-FFF2-40B4-BE49-F238E27FC236}">
                <a16:creationId xmlns:a16="http://schemas.microsoft.com/office/drawing/2014/main" id="{B58EF819-E8CD-4A82-8AB0-CF5C651EEE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5A6DDE-E1A3-4BF5-8779-FEA3CF56B4AA}"/>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200129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4F67E-EBFD-49DB-8BBA-6D798A4D7C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692D49-28B2-4093-A4F0-905EC59005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CBD53C-7F3B-4409-ABCF-5C14A0F8BC1B}"/>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5" name="Footer Placeholder 4">
            <a:extLst>
              <a:ext uri="{FF2B5EF4-FFF2-40B4-BE49-F238E27FC236}">
                <a16:creationId xmlns:a16="http://schemas.microsoft.com/office/drawing/2014/main" id="{5D2C480D-460E-44D3-9459-D531AA8987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7BE958-243B-4BCF-84CF-7CA9FDF14276}"/>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5627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64651-EB5A-4FC0-BF41-206B0D3D77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608D1A-787A-4EA3-9A52-37C611BC62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ABDC82-1CEE-4487-9382-6238517BA65E}"/>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5" name="Footer Placeholder 4">
            <a:extLst>
              <a:ext uri="{FF2B5EF4-FFF2-40B4-BE49-F238E27FC236}">
                <a16:creationId xmlns:a16="http://schemas.microsoft.com/office/drawing/2014/main" id="{864EED5F-E161-47BE-A2D8-52D705CDFB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9925E1-51A0-48C5-B779-37C8E79BBC10}"/>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270081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FF770-0F7E-4379-9549-0655637FC4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2179E3-238F-4ED1-B8FB-6CDE9EF44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2B9F5C-BEF3-4E45-B69B-58680D8699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88AC71-0607-421C-AC80-F186005B050B}"/>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6" name="Footer Placeholder 5">
            <a:extLst>
              <a:ext uri="{FF2B5EF4-FFF2-40B4-BE49-F238E27FC236}">
                <a16:creationId xmlns:a16="http://schemas.microsoft.com/office/drawing/2014/main" id="{DE44FC2B-E089-4659-AE50-4F1AD1B635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BEE472-3618-40E5-8A85-790E9831E1E8}"/>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23167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ED1DB-E5FF-4775-91AE-19DA40D9B00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0DD9C0-CF7E-4FC0-9533-7536ABAD4C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9CD0CF-808E-4B49-89B8-AEEB455643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126C87-9E86-45B1-A805-04F54ACBC2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D5777C-D3B1-4C9F-91D1-243D29C754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4FA51F8-DF81-4E36-BC89-4CA868ED51FA}"/>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8" name="Footer Placeholder 7">
            <a:extLst>
              <a:ext uri="{FF2B5EF4-FFF2-40B4-BE49-F238E27FC236}">
                <a16:creationId xmlns:a16="http://schemas.microsoft.com/office/drawing/2014/main" id="{036F9498-1628-4648-A754-C92EF825637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422B00-460B-42BA-AFEE-34476265DB6A}"/>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147044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F4937-25F4-4A81-95AF-EEBB1ACAD63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3E282C-BC25-434E-8E00-1F4D24BDA307}"/>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4" name="Footer Placeholder 3">
            <a:extLst>
              <a:ext uri="{FF2B5EF4-FFF2-40B4-BE49-F238E27FC236}">
                <a16:creationId xmlns:a16="http://schemas.microsoft.com/office/drawing/2014/main" id="{668FC0D2-069D-4405-B380-2332700D5F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7AEA45-4B3E-46B0-A3CA-868FDE8CE054}"/>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3604982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1308DA-C17C-44F0-85E3-01D65206058B}"/>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3" name="Footer Placeholder 2">
            <a:extLst>
              <a:ext uri="{FF2B5EF4-FFF2-40B4-BE49-F238E27FC236}">
                <a16:creationId xmlns:a16="http://schemas.microsoft.com/office/drawing/2014/main" id="{E03A46A5-8E27-44D3-BC40-FC0BD9D3C9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AF05C7-33A0-4496-8291-0588D3AA737E}"/>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94065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022A0-DBB9-4618-9830-3F3BBDBE7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2AA5151-A4C3-49B7-A60E-D2D69BBA1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AF281C-F802-4CA3-9132-55B96010DD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CA0E9B-1FBB-48DC-9E40-096D98168E5A}"/>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6" name="Footer Placeholder 5">
            <a:extLst>
              <a:ext uri="{FF2B5EF4-FFF2-40B4-BE49-F238E27FC236}">
                <a16:creationId xmlns:a16="http://schemas.microsoft.com/office/drawing/2014/main" id="{8A4A6053-79C6-4C5E-A9F7-227CD827C5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9B2EAE-9DF5-4B82-A0DC-D94A8CF49B3B}"/>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384294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6DAB0-9CBB-4F8A-A2C8-68A7FD7A27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B3A4509-0AA9-4AAE-AC6C-1588A10F3A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0F76BD8-BCA4-4001-AB43-21AD128FA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F672D-E13B-4F87-9B93-564AEFB53C93}"/>
              </a:ext>
            </a:extLst>
          </p:cNvPr>
          <p:cNvSpPr>
            <a:spLocks noGrp="1"/>
          </p:cNvSpPr>
          <p:nvPr>
            <p:ph type="dt" sz="half" idx="10"/>
          </p:nvPr>
        </p:nvSpPr>
        <p:spPr/>
        <p:txBody>
          <a:bodyPr/>
          <a:lstStyle/>
          <a:p>
            <a:fld id="{B7A4EE91-7701-468C-A430-9C55D28C2BC6}" type="datetimeFigureOut">
              <a:rPr lang="en-GB" smtClean="0"/>
              <a:t>11/10/2023</a:t>
            </a:fld>
            <a:endParaRPr lang="en-GB"/>
          </a:p>
        </p:txBody>
      </p:sp>
      <p:sp>
        <p:nvSpPr>
          <p:cNvPr id="6" name="Footer Placeholder 5">
            <a:extLst>
              <a:ext uri="{FF2B5EF4-FFF2-40B4-BE49-F238E27FC236}">
                <a16:creationId xmlns:a16="http://schemas.microsoft.com/office/drawing/2014/main" id="{52B7D341-0C4A-42C4-B870-4109EE6198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58DDA9-5072-4840-8249-451890C07D2B}"/>
              </a:ext>
            </a:extLst>
          </p:cNvPr>
          <p:cNvSpPr>
            <a:spLocks noGrp="1"/>
          </p:cNvSpPr>
          <p:nvPr>
            <p:ph type="sldNum" sz="quarter" idx="12"/>
          </p:nvPr>
        </p:nvSpPr>
        <p:spPr/>
        <p:txBody>
          <a:bodyPr/>
          <a:lstStyle/>
          <a:p>
            <a:fld id="{A091CA7D-02A4-4182-8B53-3C8401A821DB}" type="slidenum">
              <a:rPr lang="en-GB" smtClean="0"/>
              <a:t>‹#›</a:t>
            </a:fld>
            <a:endParaRPr lang="en-GB"/>
          </a:p>
        </p:txBody>
      </p:sp>
    </p:spTree>
    <p:extLst>
      <p:ext uri="{BB962C8B-B14F-4D97-AF65-F5344CB8AC3E}">
        <p14:creationId xmlns:p14="http://schemas.microsoft.com/office/powerpoint/2010/main" val="29696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ADFD6-5EBC-4E85-B750-7A456522A0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3B9B36-D4A7-4AA6-8DF3-55A9AC3331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EBB3B0-462B-4DDD-B2E1-3479F93143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4EE91-7701-468C-A430-9C55D28C2BC6}" type="datetimeFigureOut">
              <a:rPr lang="en-GB" smtClean="0"/>
              <a:t>11/10/2023</a:t>
            </a:fld>
            <a:endParaRPr lang="en-GB"/>
          </a:p>
        </p:txBody>
      </p:sp>
      <p:sp>
        <p:nvSpPr>
          <p:cNvPr id="5" name="Footer Placeholder 4">
            <a:extLst>
              <a:ext uri="{FF2B5EF4-FFF2-40B4-BE49-F238E27FC236}">
                <a16:creationId xmlns:a16="http://schemas.microsoft.com/office/drawing/2014/main" id="{75178A12-9350-4A8E-A203-6C3C06369E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166B3FD-F26F-4E9D-A43D-619E660BCB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1CA7D-02A4-4182-8B53-3C8401A821DB}" type="slidenum">
              <a:rPr lang="en-GB" smtClean="0"/>
              <a:t>‹#›</a:t>
            </a:fld>
            <a:endParaRPr lang="en-GB"/>
          </a:p>
        </p:txBody>
      </p:sp>
    </p:spTree>
    <p:extLst>
      <p:ext uri="{BB962C8B-B14F-4D97-AF65-F5344CB8AC3E}">
        <p14:creationId xmlns:p14="http://schemas.microsoft.com/office/powerpoint/2010/main" val="1032226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floods.drinbasin.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3E662C02-73E6-D76E-D53F-E2B4B25C374B}"/>
              </a:ext>
            </a:extLst>
          </p:cNvPr>
          <p:cNvSpPr>
            <a:spLocks noGrp="1"/>
          </p:cNvSpPr>
          <p:nvPr>
            <p:ph idx="1"/>
          </p:nvPr>
        </p:nvSpPr>
        <p:spPr>
          <a:xfrm>
            <a:off x="372593" y="3235569"/>
            <a:ext cx="10783884" cy="2757268"/>
          </a:xfrm>
        </p:spPr>
        <p:txBody>
          <a:bodyPr>
            <a:normAutofit/>
          </a:bodyPr>
          <a:lstStyle/>
          <a:p>
            <a:pPr marL="0" indent="0" algn="ctr">
              <a:buNone/>
            </a:pPr>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p>
          <a:p>
            <a:pPr marL="0" indent="0" algn="ctr">
              <a:buNone/>
            </a:pPr>
            <a:r>
              <a:rPr lang="en-US" sz="2400" b="1" dirty="0">
                <a:highlight>
                  <a:srgbClr val="C0C0C0"/>
                </a:highlight>
                <a:latin typeface="Calibri" panose="020F0502020204030204" pitchFamily="34" charset="0"/>
                <a:cs typeface="Arial" panose="020B0604020202020204" pitchFamily="34" charset="0"/>
              </a:rPr>
              <a:t>3</a:t>
            </a:r>
            <a:r>
              <a:rPr lang="en-US" sz="2400" b="1" baseline="30000" dirty="0">
                <a:highlight>
                  <a:srgbClr val="C0C0C0"/>
                </a:highlight>
                <a:latin typeface="Calibri" panose="020F0502020204030204" pitchFamily="34" charset="0"/>
                <a:cs typeface="Arial" panose="020B0604020202020204" pitchFamily="34" charset="0"/>
              </a:rPr>
              <a:t>rd</a:t>
            </a:r>
            <a:r>
              <a:rPr lang="en-US" sz="2400" b="1" dirty="0">
                <a:highlight>
                  <a:srgbClr val="C0C0C0"/>
                </a:highlight>
                <a:latin typeface="Calibri" panose="020F0502020204030204" pitchFamily="34" charset="0"/>
                <a:cs typeface="Arial" panose="020B0604020202020204" pitchFamily="34" charset="0"/>
              </a:rPr>
              <a:t> EWG meeting on floods, Ulcinj, October 2023</a:t>
            </a:r>
            <a:endParaRPr lang="en-GB" sz="4000" b="1" dirty="0">
              <a:highlight>
                <a:srgbClr val="C0C0C0"/>
              </a:highlight>
            </a:endParaRPr>
          </a:p>
          <a:p>
            <a:pPr marL="0" indent="0" algn="ctr">
              <a:buNone/>
            </a:pPr>
            <a:r>
              <a:rPr lang="en-GB" sz="2000" b="1" dirty="0"/>
              <a:t>Novak Cadjenovic, GWP-MED</a:t>
            </a:r>
            <a:endParaRPr lang="en-US" sz="2000" dirty="0"/>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Tree>
    <p:extLst>
      <p:ext uri="{BB962C8B-B14F-4D97-AF65-F5344CB8AC3E}">
        <p14:creationId xmlns:p14="http://schemas.microsoft.com/office/powerpoint/2010/main" val="946837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Implementation of the Strategy </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
        <p:nvSpPr>
          <p:cNvPr id="9" name="TextBox 8">
            <a:extLst>
              <a:ext uri="{FF2B5EF4-FFF2-40B4-BE49-F238E27FC236}">
                <a16:creationId xmlns:a16="http://schemas.microsoft.com/office/drawing/2014/main" id="{0171A442-E8D5-840B-8EBE-F60075AA85F3}"/>
              </a:ext>
            </a:extLst>
          </p:cNvPr>
          <p:cNvSpPr txBox="1"/>
          <p:nvPr/>
        </p:nvSpPr>
        <p:spPr>
          <a:xfrm>
            <a:off x="1426331" y="1341870"/>
            <a:ext cx="9194777" cy="865173"/>
          </a:xfrm>
          <a:prstGeom prst="rect">
            <a:avLst/>
          </a:prstGeom>
          <a:noFill/>
        </p:spPr>
        <p:txBody>
          <a:bodyPr wrap="square">
            <a:spAutoFit/>
          </a:bodyPr>
          <a:lstStyle/>
          <a:p>
            <a:pPr marL="342900" lvl="0" indent="-342900" algn="just">
              <a:lnSpc>
                <a:spcPct val="107000"/>
              </a:lnSpc>
              <a:spcAft>
                <a:spcPts val="800"/>
              </a:spcAft>
              <a:buFont typeface="Courier New" panose="02070309020205020404" pitchFamily="49" charset="0"/>
              <a:buChar char="o"/>
              <a:tabLst>
                <a:tab pos="457200" algn="l"/>
              </a:tabLst>
            </a:pPr>
            <a:r>
              <a:rPr lang="en-US" sz="2400" b="1" dirty="0">
                <a:effectLst/>
                <a:latin typeface="Calibri" panose="020F0502020204030204" pitchFamily="34" charset="0"/>
                <a:ea typeface="Times New Roman" panose="02020603050405020304" pitchFamily="18" charset="0"/>
                <a:cs typeface="Calibri" panose="020F0502020204030204" pitchFamily="34" charset="0"/>
              </a:rPr>
              <a:t>Terms of reference for the Development of the flood risk financing mechanisms in the Drin Basin – ready for publishing</a:t>
            </a:r>
          </a:p>
        </p:txBody>
      </p:sp>
      <p:graphicFrame>
        <p:nvGraphicFramePr>
          <p:cNvPr id="11" name="Table 10">
            <a:extLst>
              <a:ext uri="{FF2B5EF4-FFF2-40B4-BE49-F238E27FC236}">
                <a16:creationId xmlns:a16="http://schemas.microsoft.com/office/drawing/2014/main" id="{B18135AC-7FBF-AD05-8209-020A4035A61C}"/>
              </a:ext>
            </a:extLst>
          </p:cNvPr>
          <p:cNvGraphicFramePr>
            <a:graphicFrameLocks noGrp="1"/>
          </p:cNvGraphicFramePr>
          <p:nvPr>
            <p:extLst>
              <p:ext uri="{D42A27DB-BD31-4B8C-83A1-F6EECF244321}">
                <p14:modId xmlns:p14="http://schemas.microsoft.com/office/powerpoint/2010/main" val="2922886016"/>
              </p:ext>
            </p:extLst>
          </p:nvPr>
        </p:nvGraphicFramePr>
        <p:xfrm>
          <a:off x="1041430" y="2207043"/>
          <a:ext cx="10465940" cy="4379028"/>
        </p:xfrm>
        <a:graphic>
          <a:graphicData uri="http://schemas.openxmlformats.org/drawingml/2006/table">
            <a:tbl>
              <a:tblPr firstRow="1" firstCol="1" bandRow="1">
                <a:tableStyleId>{5C22544A-7EE6-4342-B048-85BDC9FD1C3A}</a:tableStyleId>
              </a:tblPr>
              <a:tblGrid>
                <a:gridCol w="4557178">
                  <a:extLst>
                    <a:ext uri="{9D8B030D-6E8A-4147-A177-3AD203B41FA5}">
                      <a16:colId xmlns:a16="http://schemas.microsoft.com/office/drawing/2014/main" val="690643132"/>
                    </a:ext>
                  </a:extLst>
                </a:gridCol>
                <a:gridCol w="4557178">
                  <a:extLst>
                    <a:ext uri="{9D8B030D-6E8A-4147-A177-3AD203B41FA5}">
                      <a16:colId xmlns:a16="http://schemas.microsoft.com/office/drawing/2014/main" val="3357596582"/>
                    </a:ext>
                  </a:extLst>
                </a:gridCol>
                <a:gridCol w="1351584">
                  <a:extLst>
                    <a:ext uri="{9D8B030D-6E8A-4147-A177-3AD203B41FA5}">
                      <a16:colId xmlns:a16="http://schemas.microsoft.com/office/drawing/2014/main" val="472973108"/>
                    </a:ext>
                  </a:extLst>
                </a:gridCol>
              </a:tblGrid>
              <a:tr h="744360">
                <a:tc>
                  <a:txBody>
                    <a:bodyPr/>
                    <a:lstStyle/>
                    <a:p>
                      <a:pPr>
                        <a:lnSpc>
                          <a:spcPct val="115000"/>
                        </a:lnSpc>
                        <a:spcAft>
                          <a:spcPts val="800"/>
                        </a:spcAft>
                      </a:pPr>
                      <a:r>
                        <a:rPr lang="en-GB" sz="1800" b="1">
                          <a:effectLst/>
                        </a:rPr>
                        <a:t>Task</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b="1" dirty="0">
                          <a:effectLst/>
                        </a:rPr>
                        <a:t>Deliverables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b="1" dirty="0">
                          <a:effectLst/>
                        </a:rPr>
                        <a:t>Deadline</a:t>
                      </a:r>
                      <a:r>
                        <a:rPr lang="en-GB" sz="900" b="1" dirty="0">
                          <a:effectLst/>
                        </a:rPr>
                        <a:t> </a:t>
                      </a:r>
                      <a:r>
                        <a:rPr lang="en-GB" sz="1100" b="1" dirty="0">
                          <a:effectLst/>
                        </a:rPr>
                        <a:t>contract signing</a:t>
                      </a:r>
                      <a:r>
                        <a:rPr lang="en-GB" sz="900" b="1" dirty="0">
                          <a:effectLst/>
                        </a:rPr>
                        <a: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0848297"/>
                  </a:ext>
                </a:extLst>
              </a:tr>
              <a:tr h="352226">
                <a:tc rowSpan="2">
                  <a:txBody>
                    <a:bodyPr/>
                    <a:lstStyle/>
                    <a:p>
                      <a:pPr>
                        <a:lnSpc>
                          <a:spcPct val="115000"/>
                        </a:lnSpc>
                        <a:spcAft>
                          <a:spcPts val="800"/>
                        </a:spcAft>
                      </a:pPr>
                      <a:r>
                        <a:rPr lang="en-GB" sz="2400" b="1" dirty="0">
                          <a:effectLst/>
                        </a:rPr>
                        <a:t>TASK 1:  Inception Reports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pPr>
                      <a:r>
                        <a:rPr lang="en-US" sz="1600" b="1">
                          <a:effectLst/>
                        </a:rPr>
                        <a:t>D1. Draft Inception Report</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600" b="1" dirty="0">
                          <a:effectLst/>
                        </a:rPr>
                        <a:t>3 weeks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5505381"/>
                  </a:ext>
                </a:extLst>
              </a:tr>
              <a:tr h="239798">
                <a:tc vMerge="1">
                  <a:txBody>
                    <a:bodyPr/>
                    <a:lstStyle/>
                    <a:p>
                      <a:endParaRPr lang="en-US"/>
                    </a:p>
                  </a:txBody>
                  <a:tcPr/>
                </a:tc>
                <a:tc>
                  <a:txBody>
                    <a:bodyPr/>
                    <a:lstStyle/>
                    <a:p>
                      <a:pPr>
                        <a:lnSpc>
                          <a:spcPct val="115000"/>
                        </a:lnSpc>
                        <a:spcAft>
                          <a:spcPts val="800"/>
                        </a:spcAft>
                      </a:pPr>
                      <a:r>
                        <a:rPr lang="en-US" sz="1600" b="1">
                          <a:effectLst/>
                        </a:rPr>
                        <a:t>D2. Final Inception report</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600" b="1">
                          <a:effectLst/>
                        </a:rPr>
                        <a:t>5 weeks</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9188538"/>
                  </a:ext>
                </a:extLst>
              </a:tr>
              <a:tr h="668873">
                <a:tc rowSpan="2">
                  <a:txBody>
                    <a:bodyPr/>
                    <a:lstStyle/>
                    <a:p>
                      <a:pPr>
                        <a:lnSpc>
                          <a:spcPct val="107000"/>
                        </a:lnSpc>
                        <a:spcAft>
                          <a:spcPts val="800"/>
                        </a:spcAft>
                      </a:pPr>
                      <a:r>
                        <a:rPr lang="en-US" sz="2400" b="1">
                          <a:effectLst/>
                        </a:rPr>
                        <a:t>TASK 2:  Background reports (2) on the conditions for the implementation of identified priority mechanisms</a:t>
                      </a:r>
                      <a:endParaRPr lang="en-US" sz="2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800"/>
                        </a:spcAft>
                      </a:pPr>
                      <a:r>
                        <a:rPr lang="en-US" sz="1600" b="1" dirty="0">
                          <a:effectLst/>
                        </a:rPr>
                        <a:t>D3. Background report on the conditions for the implementation of the Tax-related mechanisms in flood risk transfer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600" b="1" dirty="0">
                          <a:effectLst/>
                        </a:rPr>
                        <a:t>3 months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778644"/>
                  </a:ext>
                </a:extLst>
              </a:tr>
              <a:tr h="635429">
                <a:tc vMerge="1">
                  <a:txBody>
                    <a:bodyPr/>
                    <a:lstStyle/>
                    <a:p>
                      <a:endParaRPr lang="en-US"/>
                    </a:p>
                  </a:txBody>
                  <a:tcPr/>
                </a:tc>
                <a:tc>
                  <a:txBody>
                    <a:bodyPr/>
                    <a:lstStyle/>
                    <a:p>
                      <a:pPr>
                        <a:lnSpc>
                          <a:spcPct val="115000"/>
                        </a:lnSpc>
                        <a:spcAft>
                          <a:spcPts val="800"/>
                        </a:spcAft>
                      </a:pPr>
                      <a:r>
                        <a:rPr lang="en-US" sz="1600" b="1" dirty="0">
                          <a:effectLst/>
                        </a:rPr>
                        <a:t>D4. Background report on the conditions for the implementation of the Agricultural grant/support schemes mechanisms in flood risk transfer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600" b="1" dirty="0">
                          <a:effectLst/>
                        </a:rPr>
                        <a:t>3 months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565487"/>
                  </a:ext>
                </a:extLst>
              </a:tr>
              <a:tr h="419397">
                <a:tc rowSpan="2">
                  <a:txBody>
                    <a:bodyPr/>
                    <a:lstStyle/>
                    <a:p>
                      <a:pPr>
                        <a:lnSpc>
                          <a:spcPct val="115000"/>
                        </a:lnSpc>
                        <a:spcBef>
                          <a:spcPts val="200"/>
                        </a:spcBef>
                      </a:pPr>
                      <a:r>
                        <a:rPr lang="en-US" sz="2400" b="1" dirty="0">
                          <a:effectLst/>
                        </a:rPr>
                        <a:t>TASK 3: Preparation of Feasibility Studies (2)</a:t>
                      </a:r>
                      <a:endParaRPr lang="en-US" sz="2400" b="1" dirty="0">
                        <a:solidFill>
                          <a:srgbClr val="2E74B5"/>
                        </a:solidFill>
                        <a:effectLst/>
                        <a:latin typeface="Calibri" panose="020F0502020204030204" pitchFamily="34" charset="0"/>
                        <a:ea typeface="Yu Gothic Light" panose="020B0300000000000000" pitchFamily="34" charset="-128"/>
                        <a:cs typeface="Times New Roman" panose="02020603050405020304" pitchFamily="18" charset="0"/>
                      </a:endParaRPr>
                    </a:p>
                  </a:txBody>
                  <a:tcPr marL="68580" marR="68580" marT="0" marB="0" anchor="ctr"/>
                </a:tc>
                <a:tc>
                  <a:txBody>
                    <a:bodyPr/>
                    <a:lstStyle/>
                    <a:p>
                      <a:pPr>
                        <a:lnSpc>
                          <a:spcPct val="115000"/>
                        </a:lnSpc>
                        <a:spcAft>
                          <a:spcPts val="800"/>
                        </a:spcAft>
                      </a:pPr>
                      <a:r>
                        <a:rPr lang="en-US" sz="1600" b="1">
                          <a:effectLst/>
                        </a:rPr>
                        <a:t>D5. Feasibility study for the introduction of the Tax Benefits for flood risk financing in the Drin Basin</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tabLst>
                          <a:tab pos="460375" algn="l"/>
                        </a:tabLst>
                      </a:pPr>
                      <a:r>
                        <a:rPr lang="en-GB" sz="1600" b="1" dirty="0">
                          <a:effectLst/>
                        </a:rPr>
                        <a:t>6 months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3016467"/>
                  </a:ext>
                </a:extLst>
              </a:tr>
              <a:tr h="635429">
                <a:tc vMerge="1">
                  <a:txBody>
                    <a:bodyPr/>
                    <a:lstStyle/>
                    <a:p>
                      <a:endParaRPr lang="en-US"/>
                    </a:p>
                  </a:txBody>
                  <a:tcPr/>
                </a:tc>
                <a:tc>
                  <a:txBody>
                    <a:bodyPr/>
                    <a:lstStyle/>
                    <a:p>
                      <a:pPr>
                        <a:lnSpc>
                          <a:spcPct val="115000"/>
                        </a:lnSpc>
                        <a:spcAft>
                          <a:spcPts val="800"/>
                        </a:spcAft>
                      </a:pPr>
                      <a:r>
                        <a:rPr lang="en-US" sz="1600" b="1">
                          <a:effectLst/>
                        </a:rPr>
                        <a:t>D6. Feasibility study for the linking grants/subsidies to insurance for flood risk financing in the Drin Basin</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800"/>
                        </a:spcAft>
                        <a:tabLst>
                          <a:tab pos="460375" algn="l"/>
                        </a:tabLst>
                      </a:pPr>
                      <a:r>
                        <a:rPr lang="en-GB" sz="1600" b="1" dirty="0">
                          <a:effectLst/>
                        </a:rPr>
                        <a:t>6 months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5765980"/>
                  </a:ext>
                </a:extLst>
              </a:tr>
            </a:tbl>
          </a:graphicData>
        </a:graphic>
      </p:graphicFrame>
    </p:spTree>
    <p:extLst>
      <p:ext uri="{BB962C8B-B14F-4D97-AF65-F5344CB8AC3E}">
        <p14:creationId xmlns:p14="http://schemas.microsoft.com/office/powerpoint/2010/main" val="1270554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3E662C02-73E6-D76E-D53F-E2B4B25C374B}"/>
              </a:ext>
            </a:extLst>
          </p:cNvPr>
          <p:cNvSpPr>
            <a:spLocks noGrp="1"/>
          </p:cNvSpPr>
          <p:nvPr>
            <p:ph idx="1"/>
          </p:nvPr>
        </p:nvSpPr>
        <p:spPr>
          <a:xfrm>
            <a:off x="372593" y="3235569"/>
            <a:ext cx="10783884" cy="2757268"/>
          </a:xfrm>
        </p:spPr>
        <p:txBody>
          <a:bodyPr>
            <a:normAutofit/>
          </a:bodyPr>
          <a:lstStyle/>
          <a:p>
            <a:pPr marL="0" indent="0" algn="ctr">
              <a:buNone/>
            </a:pPr>
            <a:r>
              <a:rPr lang="en-US" sz="3200" b="1" dirty="0">
                <a:effectLst/>
                <a:latin typeface="Calibri" panose="020F0502020204030204" pitchFamily="34" charset="0"/>
                <a:ea typeface="Calibri" panose="020F0502020204030204" pitchFamily="34" charset="0"/>
                <a:cs typeface="Arial" panose="020B0604020202020204" pitchFamily="34" charset="0"/>
              </a:rPr>
              <a:t>Thank you for your attention</a:t>
            </a:r>
          </a:p>
          <a:p>
            <a:pPr marL="0" indent="0" algn="ctr">
              <a:buNone/>
            </a:pPr>
            <a:r>
              <a:rPr lang="en-US" sz="3200" b="1" dirty="0">
                <a:effectLst/>
                <a:latin typeface="Calibri" panose="020F0502020204030204" pitchFamily="34" charset="0"/>
                <a:ea typeface="Calibri" panose="020F0502020204030204" pitchFamily="34" charset="0"/>
                <a:cs typeface="Arial" panose="020B0604020202020204" pitchFamily="34" charset="0"/>
              </a:rPr>
              <a:t>Comments/reflections/remarks?</a:t>
            </a:r>
          </a:p>
          <a:p>
            <a:pPr marL="0" indent="0" algn="ctr">
              <a:buNone/>
            </a:pPr>
            <a:endParaRPr lang="en-US" sz="3200" b="1" dirty="0">
              <a:latin typeface="Calibri" panose="020F0502020204030204" pitchFamily="34" charset="0"/>
              <a:cs typeface="Arial" panose="020B0604020202020204" pitchFamily="34" charset="0"/>
            </a:endParaRPr>
          </a:p>
          <a:p>
            <a:pPr marL="0" indent="0" algn="ctr">
              <a:buNone/>
            </a:pPr>
            <a:r>
              <a:rPr lang="en-US" sz="3200" b="1" dirty="0">
                <a:latin typeface="Calibri" panose="020F0502020204030204" pitchFamily="34" charset="0"/>
                <a:cs typeface="Arial" panose="020B0604020202020204" pitchFamily="34" charset="0"/>
              </a:rPr>
              <a:t>Do it as well at </a:t>
            </a:r>
            <a:r>
              <a:rPr lang="en-US" sz="3200" b="1" dirty="0">
                <a:latin typeface="Calibri" panose="020F0502020204030204" pitchFamily="34" charset="0"/>
                <a:cs typeface="Arial" panose="020B0604020202020204" pitchFamily="34" charset="0"/>
                <a:hlinkClick r:id="rId3" action="ppaction://hlinkfile"/>
              </a:rPr>
              <a:t>floods.drinbasin.org</a:t>
            </a:r>
            <a:endParaRPr lang="en-US" sz="2000" dirty="0"/>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Tree>
    <p:extLst>
      <p:ext uri="{BB962C8B-B14F-4D97-AF65-F5344CB8AC3E}">
        <p14:creationId xmlns:p14="http://schemas.microsoft.com/office/powerpoint/2010/main" val="408678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pPr marL="0" indent="0" algn="ctr">
              <a:buNone/>
            </a:pPr>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4800" b="1"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318" y="222689"/>
            <a:ext cx="1544560" cy="1325563"/>
          </a:xfrm>
          <a:prstGeom prst="rect">
            <a:avLst/>
          </a:prstGeom>
          <a:noFill/>
          <a:ln>
            <a:noFill/>
          </a:ln>
        </p:spPr>
      </p:pic>
      <p:sp>
        <p:nvSpPr>
          <p:cNvPr id="10" name="Content Placeholder 9">
            <a:extLst>
              <a:ext uri="{FF2B5EF4-FFF2-40B4-BE49-F238E27FC236}">
                <a16:creationId xmlns:a16="http://schemas.microsoft.com/office/drawing/2014/main" id="{25382F20-4271-2CD5-9144-51A3BA865532}"/>
              </a:ext>
            </a:extLst>
          </p:cNvPr>
          <p:cNvSpPr>
            <a:spLocks noGrp="1"/>
          </p:cNvSpPr>
          <p:nvPr>
            <p:ph idx="1"/>
          </p:nvPr>
        </p:nvSpPr>
        <p:spPr/>
        <p:txBody>
          <a:bodyPr>
            <a:normAutofit/>
          </a:bodyPr>
          <a:lstStyle/>
          <a:p>
            <a:pPr marL="0" indent="0">
              <a:buNone/>
            </a:pPr>
            <a:r>
              <a:rPr lang="en-US" sz="2000" b="1" dirty="0">
                <a:latin typeface="Calibri" panose="020F0502020204030204" pitchFamily="34" charset="0"/>
                <a:ea typeface="Calibri" panose="020F0502020204030204" pitchFamily="34" charset="0"/>
                <a:cs typeface="Arial" panose="020B0604020202020204" pitchFamily="34" charset="0"/>
              </a:rPr>
              <a:t>Findings:</a:t>
            </a:r>
          </a:p>
          <a:p>
            <a:pPr marL="0" indent="0">
              <a:buNone/>
            </a:pPr>
            <a:r>
              <a:rPr lang="en-US" sz="2000" b="1" dirty="0">
                <a:effectLst/>
                <a:latin typeface="Calibri" panose="020F0502020204030204" pitchFamily="34" charset="0"/>
                <a:ea typeface="Calibri" panose="020F0502020204030204" pitchFamily="34" charset="0"/>
                <a:cs typeface="Arial" panose="020B0604020202020204" pitchFamily="34" charset="0"/>
              </a:rPr>
              <a:t>In extreme scenarios like 1-in-500 years flood events, flood loss estimates can reach tens of millions of euros, leading to severe economic consequences.</a:t>
            </a:r>
          </a:p>
          <a:p>
            <a:pPr marL="0" indent="0">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1" name="Table 10">
            <a:extLst>
              <a:ext uri="{FF2B5EF4-FFF2-40B4-BE49-F238E27FC236}">
                <a16:creationId xmlns:a16="http://schemas.microsoft.com/office/drawing/2014/main" id="{6BEDBE1B-3B5A-2CC3-7132-B9793A1FC12D}"/>
              </a:ext>
            </a:extLst>
          </p:cNvPr>
          <p:cNvGraphicFramePr>
            <a:graphicFrameLocks noGrp="1"/>
          </p:cNvGraphicFramePr>
          <p:nvPr>
            <p:extLst>
              <p:ext uri="{D42A27DB-BD31-4B8C-83A1-F6EECF244321}">
                <p14:modId xmlns:p14="http://schemas.microsoft.com/office/powerpoint/2010/main" val="242365060"/>
              </p:ext>
            </p:extLst>
          </p:nvPr>
        </p:nvGraphicFramePr>
        <p:xfrm>
          <a:off x="157315" y="3357521"/>
          <a:ext cx="11464415" cy="3277789"/>
        </p:xfrm>
        <a:graphic>
          <a:graphicData uri="http://schemas.openxmlformats.org/drawingml/2006/table">
            <a:tbl>
              <a:tblPr firstRow="1" firstCol="1" bandRow="1">
                <a:tableStyleId>{5C22544A-7EE6-4342-B048-85BDC9FD1C3A}</a:tableStyleId>
              </a:tblPr>
              <a:tblGrid>
                <a:gridCol w="2118424">
                  <a:extLst>
                    <a:ext uri="{9D8B030D-6E8A-4147-A177-3AD203B41FA5}">
                      <a16:colId xmlns:a16="http://schemas.microsoft.com/office/drawing/2014/main" val="1166214153"/>
                    </a:ext>
                  </a:extLst>
                </a:gridCol>
                <a:gridCol w="2772645">
                  <a:extLst>
                    <a:ext uri="{9D8B030D-6E8A-4147-A177-3AD203B41FA5}">
                      <a16:colId xmlns:a16="http://schemas.microsoft.com/office/drawing/2014/main" val="3264371662"/>
                    </a:ext>
                  </a:extLst>
                </a:gridCol>
                <a:gridCol w="3302250">
                  <a:extLst>
                    <a:ext uri="{9D8B030D-6E8A-4147-A177-3AD203B41FA5}">
                      <a16:colId xmlns:a16="http://schemas.microsoft.com/office/drawing/2014/main" val="2861417141"/>
                    </a:ext>
                  </a:extLst>
                </a:gridCol>
                <a:gridCol w="3271096">
                  <a:extLst>
                    <a:ext uri="{9D8B030D-6E8A-4147-A177-3AD203B41FA5}">
                      <a16:colId xmlns:a16="http://schemas.microsoft.com/office/drawing/2014/main" val="2759903109"/>
                    </a:ext>
                  </a:extLst>
                </a:gridCol>
              </a:tblGrid>
              <a:tr h="583269">
                <a:tc>
                  <a:txBody>
                    <a:bodyPr/>
                    <a:lstStyle/>
                    <a:p>
                      <a:pPr>
                        <a:lnSpc>
                          <a:spcPct val="107000"/>
                        </a:lnSpc>
                        <a:spcAft>
                          <a:spcPts val="800"/>
                        </a:spcAft>
                      </a:pPr>
                      <a:r>
                        <a:rPr lang="en-US" sz="1600">
                          <a:effectLst/>
                        </a:rPr>
                        <a:t>Return Period</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Albania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Montenegro</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North Macedonia</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643611842"/>
                  </a:ext>
                </a:extLst>
              </a:tr>
              <a:tr h="336815">
                <a:tc>
                  <a:txBody>
                    <a:bodyPr/>
                    <a:lstStyle/>
                    <a:p>
                      <a:pPr>
                        <a:lnSpc>
                          <a:spcPct val="107000"/>
                        </a:lnSpc>
                        <a:spcAft>
                          <a:spcPts val="800"/>
                        </a:spcAft>
                      </a:pPr>
                      <a:r>
                        <a:rPr lang="en-US" sz="1600">
                          <a:effectLst/>
                        </a:rPr>
                        <a:t>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85,423.00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547,724.80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56,295.40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281913180"/>
                  </a:ext>
                </a:extLst>
              </a:tr>
              <a:tr h="336815">
                <a:tc>
                  <a:txBody>
                    <a:bodyPr/>
                    <a:lstStyle/>
                    <a:p>
                      <a:pPr>
                        <a:lnSpc>
                          <a:spcPct val="107000"/>
                        </a:lnSpc>
                        <a:spcAft>
                          <a:spcPts val="800"/>
                        </a:spcAft>
                      </a:pPr>
                      <a:r>
                        <a:rPr lang="en-US" sz="1600">
                          <a:effectLst/>
                        </a:rPr>
                        <a:t>10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481,711.10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684,656.00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                   316,442.00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751061986"/>
                  </a:ext>
                </a:extLst>
              </a:tr>
              <a:tr h="336815">
                <a:tc>
                  <a:txBody>
                    <a:bodyPr/>
                    <a:lstStyle/>
                    <a:p>
                      <a:pPr>
                        <a:lnSpc>
                          <a:spcPct val="107000"/>
                        </a:lnSpc>
                        <a:spcAft>
                          <a:spcPts val="800"/>
                        </a:spcAft>
                      </a:pPr>
                      <a:r>
                        <a:rPr lang="en-US" sz="1600">
                          <a:effectLst/>
                        </a:rPr>
                        <a:t>20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1,671,919.60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821,587.20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1,093,505.00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717347398"/>
                  </a:ext>
                </a:extLst>
              </a:tr>
              <a:tr h="336815">
                <a:tc>
                  <a:txBody>
                    <a:bodyPr/>
                    <a:lstStyle/>
                    <a:p>
                      <a:pPr>
                        <a:lnSpc>
                          <a:spcPct val="107000"/>
                        </a:lnSpc>
                        <a:spcAft>
                          <a:spcPts val="800"/>
                        </a:spcAft>
                      </a:pPr>
                      <a:r>
                        <a:rPr lang="en-US" sz="1600">
                          <a:effectLst/>
                        </a:rPr>
                        <a:t>50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6,131,512.40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2,738,624.00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3,274,068.00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453348870"/>
                  </a:ext>
                </a:extLst>
              </a:tr>
              <a:tr h="336815">
                <a:tc>
                  <a:txBody>
                    <a:bodyPr/>
                    <a:lstStyle/>
                    <a:p>
                      <a:pPr>
                        <a:lnSpc>
                          <a:spcPct val="107000"/>
                        </a:lnSpc>
                        <a:spcAft>
                          <a:spcPts val="800"/>
                        </a:spcAft>
                      </a:pPr>
                      <a:r>
                        <a:rPr lang="en-US" sz="1600">
                          <a:effectLst/>
                        </a:rPr>
                        <a:t>100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        13,338,269.10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                6,846,560.00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7,366,653.00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69266172"/>
                  </a:ext>
                </a:extLst>
              </a:tr>
              <a:tr h="336815">
                <a:tc>
                  <a:txBody>
                    <a:bodyPr/>
                    <a:lstStyle/>
                    <a:p>
                      <a:pPr>
                        <a:lnSpc>
                          <a:spcPct val="107000"/>
                        </a:lnSpc>
                        <a:spcAft>
                          <a:spcPts val="800"/>
                        </a:spcAft>
                      </a:pPr>
                      <a:r>
                        <a:rPr lang="en-US" sz="1600">
                          <a:effectLst/>
                        </a:rPr>
                        <a:t>200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        26,696,930.00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9,585,184.00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              14,733,306.00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830665020"/>
                  </a:ext>
                </a:extLst>
              </a:tr>
              <a:tr h="336815">
                <a:tc>
                  <a:txBody>
                    <a:bodyPr/>
                    <a:lstStyle/>
                    <a:p>
                      <a:pPr>
                        <a:lnSpc>
                          <a:spcPct val="107000"/>
                        </a:lnSpc>
                        <a:spcAft>
                          <a:spcPts val="800"/>
                        </a:spcAft>
                      </a:pPr>
                      <a:r>
                        <a:rPr lang="en-US" sz="1600">
                          <a:effectLst/>
                        </a:rPr>
                        <a:t>250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27,658,696.00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15,062,432.00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19,644,408.00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080615877"/>
                  </a:ext>
                </a:extLst>
              </a:tr>
              <a:tr h="336815">
                <a:tc>
                  <a:txBody>
                    <a:bodyPr/>
                    <a:lstStyle/>
                    <a:p>
                      <a:pPr>
                        <a:lnSpc>
                          <a:spcPct val="107000"/>
                        </a:lnSpc>
                        <a:spcAft>
                          <a:spcPts val="800"/>
                        </a:spcAft>
                      </a:pPr>
                      <a:r>
                        <a:rPr lang="en-US" sz="1600">
                          <a:effectLst/>
                        </a:rPr>
                        <a:t>500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48,402,718.00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a:effectLst/>
                        </a:rPr>
                        <a:t>              20,539,680.00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800"/>
                        </a:spcAft>
                      </a:pPr>
                      <a:r>
                        <a:rPr lang="en-US" sz="1600" dirty="0">
                          <a:effectLst/>
                        </a:rPr>
                        <a:t>              30,612,535.80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829637686"/>
                  </a:ext>
                </a:extLst>
              </a:tr>
            </a:tbl>
          </a:graphicData>
        </a:graphic>
      </p:graphicFrame>
      <p:sp>
        <p:nvSpPr>
          <p:cNvPr id="12" name="Rectangle 4">
            <a:extLst>
              <a:ext uri="{FF2B5EF4-FFF2-40B4-BE49-F238E27FC236}">
                <a16:creationId xmlns:a16="http://schemas.microsoft.com/office/drawing/2014/main" id="{9C58AC6F-22E4-92F9-4C82-4F30EC7989B2}"/>
              </a:ext>
            </a:extLst>
          </p:cNvPr>
          <p:cNvSpPr>
            <a:spLocks noChangeArrowheads="1"/>
          </p:cNvSpPr>
          <p:nvPr/>
        </p:nvSpPr>
        <p:spPr bwMode="auto">
          <a:xfrm>
            <a:off x="5331578" y="154815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9367599B-484E-03F7-F7D5-165731832E23}"/>
              </a:ext>
            </a:extLst>
          </p:cNvPr>
          <p:cNvSpPr txBox="1"/>
          <p:nvPr/>
        </p:nvSpPr>
        <p:spPr>
          <a:xfrm>
            <a:off x="-142239" y="2947968"/>
            <a:ext cx="13253556" cy="369332"/>
          </a:xfrm>
          <a:prstGeom prst="rect">
            <a:avLst/>
          </a:prstGeom>
          <a:noFill/>
        </p:spPr>
        <p:txBody>
          <a:bodyPr wrap="square">
            <a:spAutoFit/>
          </a:bodyPr>
          <a:lstStyle/>
          <a:p>
            <a:pPr marL="457200" indent="457200">
              <a:spcBef>
                <a:spcPts val="1200"/>
              </a:spcBef>
              <a:spcAft>
                <a:spcPts val="1200"/>
              </a:spcAft>
            </a:pPr>
            <a:r>
              <a:rPr lang="en-GB" sz="1800" b="1" i="1" dirty="0">
                <a:solidFill>
                  <a:srgbClr val="4472C4"/>
                </a:solidFill>
                <a:effectLst/>
                <a:latin typeface="Calibri" panose="020F0502020204030204" pitchFamily="34" charset="0"/>
                <a:ea typeface="Calibri" panose="020F0502020204030204" pitchFamily="34" charset="0"/>
                <a:cs typeface="Arial" panose="020B0604020202020204" pitchFamily="34" charset="0"/>
              </a:rPr>
              <a:t>Exhibit: Estimated Flood-driven Economic Loss (EURO) per country and different Return Periods in the </a:t>
            </a:r>
            <a:r>
              <a:rPr lang="en-GB" sz="1800" b="1" i="1" dirty="0" err="1">
                <a:solidFill>
                  <a:srgbClr val="4472C4"/>
                </a:solidFill>
                <a:effectLst/>
                <a:latin typeface="Calibri" panose="020F0502020204030204" pitchFamily="34" charset="0"/>
                <a:ea typeface="Calibri" panose="020F0502020204030204" pitchFamily="34" charset="0"/>
                <a:cs typeface="Arial" panose="020B0604020202020204" pitchFamily="34" charset="0"/>
              </a:rPr>
              <a:t>Drinb</a:t>
            </a:r>
            <a:r>
              <a:rPr lang="en-GB" sz="1800" b="1" i="1" dirty="0">
                <a:solidFill>
                  <a:srgbClr val="4472C4"/>
                </a:solidFill>
                <a:effectLst/>
                <a:latin typeface="Calibri" panose="020F0502020204030204" pitchFamily="34" charset="0"/>
                <a:ea typeface="Calibri" panose="020F0502020204030204" pitchFamily="34" charset="0"/>
                <a:cs typeface="Arial" panose="020B0604020202020204" pitchFamily="34" charset="0"/>
              </a:rPr>
              <a:t> Basin</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7391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graphicFrame>
        <p:nvGraphicFramePr>
          <p:cNvPr id="3" name="Content Placeholder 2">
            <a:extLst>
              <a:ext uri="{FF2B5EF4-FFF2-40B4-BE49-F238E27FC236}">
                <a16:creationId xmlns:a16="http://schemas.microsoft.com/office/drawing/2014/main" id="{DA998E52-31F1-47BE-0BDC-D777A7080F7A}"/>
              </a:ext>
            </a:extLst>
          </p:cNvPr>
          <p:cNvGraphicFramePr>
            <a:graphicFrameLocks noGrp="1"/>
          </p:cNvGraphicFramePr>
          <p:nvPr>
            <p:ph idx="1"/>
            <p:extLst>
              <p:ext uri="{D42A27DB-BD31-4B8C-83A1-F6EECF244321}">
                <p14:modId xmlns:p14="http://schemas.microsoft.com/office/powerpoint/2010/main" val="1287347752"/>
              </p:ext>
            </p:extLst>
          </p:nvPr>
        </p:nvGraphicFramePr>
        <p:xfrm>
          <a:off x="373063" y="1793875"/>
          <a:ext cx="10783887" cy="419893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29185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
        <p:nvSpPr>
          <p:cNvPr id="7" name="Content Placeholder 6">
            <a:extLst>
              <a:ext uri="{FF2B5EF4-FFF2-40B4-BE49-F238E27FC236}">
                <a16:creationId xmlns:a16="http://schemas.microsoft.com/office/drawing/2014/main" id="{1555E48F-71B5-D378-1E8C-D5D8C0218EEC}"/>
              </a:ext>
            </a:extLst>
          </p:cNvPr>
          <p:cNvSpPr>
            <a:spLocks noGrp="1"/>
          </p:cNvSpPr>
          <p:nvPr>
            <p:ph idx="1"/>
          </p:nvPr>
        </p:nvSpPr>
        <p:spPr/>
        <p:txBody>
          <a:bodyPr>
            <a:normAutofit fontScale="92500"/>
          </a:bodyPr>
          <a:lstStyle/>
          <a:p>
            <a:pPr indent="0">
              <a:spcBef>
                <a:spcPts val="1200"/>
              </a:spcBef>
              <a:spcAft>
                <a:spcPts val="1200"/>
              </a:spcAft>
              <a:buNone/>
            </a:pPr>
            <a:r>
              <a:rPr lang="en-US" sz="2000" b="1" dirty="0">
                <a:effectLst/>
                <a:latin typeface="Calibri" panose="020F0502020204030204" pitchFamily="34" charset="0"/>
                <a:ea typeface="Calibri" panose="020F0502020204030204" pitchFamily="34" charset="0"/>
                <a:cs typeface="Arial" panose="020B0604020202020204" pitchFamily="34" charset="0"/>
              </a:rPr>
              <a:t>The Anticipated loss breakdown:</a:t>
            </a:r>
          </a:p>
          <a:p>
            <a:pPr marL="342900" indent="-342900">
              <a:spcBef>
                <a:spcPts val="1200"/>
              </a:spcBef>
              <a:spcAft>
                <a:spcPts val="12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Arial" panose="020B0604020202020204" pitchFamily="34" charset="0"/>
              </a:rPr>
              <a:t>Agricultural production: 15-25%</a:t>
            </a:r>
          </a:p>
          <a:p>
            <a:pPr marL="342900" indent="-342900">
              <a:spcBef>
                <a:spcPts val="1200"/>
              </a:spcBef>
              <a:spcAft>
                <a:spcPts val="12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Arial" panose="020B0604020202020204" pitchFamily="34" charset="0"/>
              </a:rPr>
              <a:t>Infrastructure: 15-25%</a:t>
            </a:r>
          </a:p>
          <a:p>
            <a:pPr marL="342900" indent="-342900">
              <a:spcBef>
                <a:spcPts val="1200"/>
              </a:spcBef>
              <a:spcAft>
                <a:spcPts val="12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Arial" panose="020B0604020202020204" pitchFamily="34" charset="0"/>
              </a:rPr>
              <a:t>Property (mostly residential): Remaining percentage</a:t>
            </a:r>
          </a:p>
          <a:p>
            <a:r>
              <a:rPr lang="en-US" sz="2400" dirty="0">
                <a:effectLst/>
                <a:latin typeface="Calibri" panose="020F0502020204030204" pitchFamily="34" charset="0"/>
                <a:ea typeface="Calibri" panose="020F0502020204030204" pitchFamily="34" charset="0"/>
                <a:cs typeface="Arial" panose="020B0604020202020204" pitchFamily="34" charset="0"/>
              </a:rPr>
              <a:t>Supply and demand as of today remain poor and market forces will likely not induce any growth of the Risk Financing market without implementation of pro-active measures involving Public Stakeholders as well as Private market support </a:t>
            </a:r>
          </a:p>
          <a:p>
            <a:r>
              <a:rPr lang="en-US" sz="2400" dirty="0">
                <a:effectLst/>
                <a:latin typeface="Calibri" panose="020F0502020204030204" pitchFamily="34" charset="0"/>
                <a:ea typeface="Calibri" panose="020F0502020204030204" pitchFamily="34" charset="0"/>
                <a:cs typeface="Arial" panose="020B0604020202020204" pitchFamily="34" charset="0"/>
              </a:rPr>
              <a:t>flood insurance on a stand alone basis, is typically sold as mere extension to a basic cover; therefore, whilst the product is indeed offered by insurers, there is very little positive responsiveness from the customer side and the product is fairly generic</a:t>
            </a:r>
            <a:endParaRPr lang="en-US" sz="3600" dirty="0"/>
          </a:p>
        </p:txBody>
      </p:sp>
    </p:spTree>
    <p:extLst>
      <p:ext uri="{BB962C8B-B14F-4D97-AF65-F5344CB8AC3E}">
        <p14:creationId xmlns:p14="http://schemas.microsoft.com/office/powerpoint/2010/main" val="1189090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
        <p:nvSpPr>
          <p:cNvPr id="7" name="Content Placeholder 6">
            <a:extLst>
              <a:ext uri="{FF2B5EF4-FFF2-40B4-BE49-F238E27FC236}">
                <a16:creationId xmlns:a16="http://schemas.microsoft.com/office/drawing/2014/main" id="{1555E48F-71B5-D378-1E8C-D5D8C0218EEC}"/>
              </a:ext>
            </a:extLst>
          </p:cNvPr>
          <p:cNvSpPr>
            <a:spLocks noGrp="1"/>
          </p:cNvSpPr>
          <p:nvPr>
            <p:ph idx="1"/>
          </p:nvPr>
        </p:nvSpPr>
        <p:spPr/>
        <p:txBody>
          <a:bodyPr>
            <a:normAutofit/>
          </a:bodyPr>
          <a:lstStyle/>
          <a:p>
            <a:pPr indent="0">
              <a:spcBef>
                <a:spcPts val="1200"/>
              </a:spcBef>
              <a:spcAft>
                <a:spcPts val="1200"/>
              </a:spcAft>
              <a:buNone/>
            </a:pPr>
            <a:r>
              <a:rPr lang="en-US" sz="2000" b="1" dirty="0">
                <a:effectLst/>
                <a:latin typeface="Calibri" panose="020F0502020204030204" pitchFamily="34" charset="0"/>
                <a:ea typeface="Calibri" panose="020F0502020204030204" pitchFamily="34" charset="0"/>
                <a:cs typeface="Arial" panose="020B0604020202020204" pitchFamily="34" charset="0"/>
              </a:rPr>
              <a:t>All the three countries have not yet established any flood risk transfer solution on governmental level that would protect critical assets and infrastructure </a:t>
            </a:r>
          </a:p>
          <a:p>
            <a:pPr indent="0">
              <a:spcBef>
                <a:spcPts val="1200"/>
              </a:spcBef>
              <a:spcAft>
                <a:spcPts val="1200"/>
              </a:spcAft>
              <a:buNone/>
            </a:pPr>
            <a:r>
              <a:rPr lang="en-GB" sz="1800" b="1" i="1" dirty="0">
                <a:solidFill>
                  <a:srgbClr val="4472C4"/>
                </a:solidFill>
                <a:effectLst/>
                <a:latin typeface="Calibri" panose="020F0502020204030204" pitchFamily="34" charset="0"/>
                <a:ea typeface="Calibri" panose="020F0502020204030204" pitchFamily="34" charset="0"/>
                <a:cs typeface="Arial" panose="020B0604020202020204" pitchFamily="34" charset="0"/>
              </a:rPr>
              <a:t>Exhibit: Factors explaining key reasons for limited Insurance and Risk Financing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indent="0">
              <a:spcBef>
                <a:spcPts val="1200"/>
              </a:spcBef>
              <a:spcAft>
                <a:spcPts val="12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indent="0">
              <a:spcBef>
                <a:spcPts val="1200"/>
              </a:spcBef>
              <a:spcAft>
                <a:spcPts val="12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Table 2">
            <a:extLst>
              <a:ext uri="{FF2B5EF4-FFF2-40B4-BE49-F238E27FC236}">
                <a16:creationId xmlns:a16="http://schemas.microsoft.com/office/drawing/2014/main" id="{9D4AA8C6-B3FB-0D24-D3AB-6D47EB74A176}"/>
              </a:ext>
            </a:extLst>
          </p:cNvPr>
          <p:cNvGraphicFramePr>
            <a:graphicFrameLocks noGrp="1"/>
          </p:cNvGraphicFramePr>
          <p:nvPr>
            <p:extLst>
              <p:ext uri="{D42A27DB-BD31-4B8C-83A1-F6EECF244321}">
                <p14:modId xmlns:p14="http://schemas.microsoft.com/office/powerpoint/2010/main" val="558395454"/>
              </p:ext>
            </p:extLst>
          </p:nvPr>
        </p:nvGraphicFramePr>
        <p:xfrm>
          <a:off x="949347" y="3056206"/>
          <a:ext cx="10270588" cy="3749040"/>
        </p:xfrm>
        <a:graphic>
          <a:graphicData uri="http://schemas.openxmlformats.org/drawingml/2006/table">
            <a:tbl>
              <a:tblPr firstRow="1" firstCol="1" bandRow="1">
                <a:tableStyleId>{5C22544A-7EE6-4342-B048-85BDC9FD1C3A}</a:tableStyleId>
              </a:tblPr>
              <a:tblGrid>
                <a:gridCol w="4033777">
                  <a:extLst>
                    <a:ext uri="{9D8B030D-6E8A-4147-A177-3AD203B41FA5}">
                      <a16:colId xmlns:a16="http://schemas.microsoft.com/office/drawing/2014/main" val="2626934622"/>
                    </a:ext>
                  </a:extLst>
                </a:gridCol>
                <a:gridCol w="3070587">
                  <a:extLst>
                    <a:ext uri="{9D8B030D-6E8A-4147-A177-3AD203B41FA5}">
                      <a16:colId xmlns:a16="http://schemas.microsoft.com/office/drawing/2014/main" val="2175525987"/>
                    </a:ext>
                  </a:extLst>
                </a:gridCol>
                <a:gridCol w="3166224">
                  <a:extLst>
                    <a:ext uri="{9D8B030D-6E8A-4147-A177-3AD203B41FA5}">
                      <a16:colId xmlns:a16="http://schemas.microsoft.com/office/drawing/2014/main" val="1289096186"/>
                    </a:ext>
                  </a:extLst>
                </a:gridCol>
              </a:tblGrid>
              <a:tr h="300511">
                <a:tc>
                  <a:txBody>
                    <a:bodyPr/>
                    <a:lstStyle/>
                    <a:p>
                      <a:pPr marL="457200" indent="-228600" algn="just">
                        <a:spcBef>
                          <a:spcPts val="1200"/>
                        </a:spcBef>
                        <a:spcAft>
                          <a:spcPts val="1200"/>
                        </a:spcAft>
                      </a:pPr>
                      <a:r>
                        <a:rPr lang="en-GB" sz="2000" dirty="0">
                          <a:effectLst/>
                        </a:rPr>
                        <a:t>Consumers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indent="-228600" algn="just">
                        <a:spcBef>
                          <a:spcPts val="1200"/>
                        </a:spcBef>
                        <a:spcAft>
                          <a:spcPts val="1200"/>
                        </a:spcAft>
                      </a:pPr>
                      <a:r>
                        <a:rPr lang="en-GB" sz="2000">
                          <a:effectLst/>
                        </a:rPr>
                        <a:t>Private Insurers</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indent="-228600" algn="just">
                        <a:spcBef>
                          <a:spcPts val="1200"/>
                        </a:spcBef>
                        <a:spcAft>
                          <a:spcPts val="1200"/>
                        </a:spcAft>
                      </a:pPr>
                      <a:r>
                        <a:rPr lang="en-GB" sz="2000" dirty="0">
                          <a:effectLst/>
                        </a:rPr>
                        <a:t>Governments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58387644"/>
                  </a:ext>
                </a:extLst>
              </a:tr>
              <a:tr h="3395775">
                <a:tc>
                  <a:txBody>
                    <a:bodyPr/>
                    <a:lstStyle/>
                    <a:p>
                      <a:pPr marL="342900" lvl="0" indent="-342900" algn="just">
                        <a:spcBef>
                          <a:spcPts val="1200"/>
                        </a:spcBef>
                        <a:spcAft>
                          <a:spcPts val="1200"/>
                        </a:spcAft>
                        <a:buFont typeface="Calibri" panose="020F0502020204030204" pitchFamily="34" charset="0"/>
                        <a:buChar char="-"/>
                      </a:pPr>
                      <a:r>
                        <a:rPr lang="en-GB" sz="1400" dirty="0">
                          <a:effectLst/>
                        </a:rPr>
                        <a:t>Affordability</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Financial Illiteracy</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Lack of understanding of benefits of insurance and risk financing</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Mistrust in Insurance companies</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Underestimation of flood risk</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Delegation of responsibility to government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228600" indent="-228600" algn="just">
                        <a:spcBef>
                          <a:spcPts val="1200"/>
                        </a:spcBef>
                        <a:spcAft>
                          <a:spcPts val="1200"/>
                        </a:spcAft>
                      </a:pPr>
                      <a:r>
                        <a:rPr lang="en-GB" sz="1400" dirty="0">
                          <a:effectLst/>
                        </a:rPr>
                        <a:t> </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Flood risk is difficult to model</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Cost of Flood driven R&amp;D projects is high</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Lack of technological </a:t>
                      </a:r>
                      <a:r>
                        <a:rPr lang="en-GB" sz="1400" dirty="0" err="1">
                          <a:effectLst/>
                        </a:rPr>
                        <a:t>saviness</a:t>
                      </a:r>
                      <a:r>
                        <a:rPr lang="en-GB" sz="1400" dirty="0">
                          <a:effectLst/>
                        </a:rPr>
                        <a:t> to tackle key barriers </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Flood is risky and volatile business</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Low priority over other line of business (e.g. motor insurance)</a:t>
                      </a:r>
                      <a:endParaRPr lang="en-US" sz="1400" dirty="0">
                        <a:effectLst/>
                      </a:endParaRPr>
                    </a:p>
                  </a:txBody>
                  <a:tcPr marL="68580" marR="68580" marT="0" marB="0"/>
                </a:tc>
                <a:tc>
                  <a:txBody>
                    <a:bodyPr/>
                    <a:lstStyle/>
                    <a:p>
                      <a:pPr marL="228600" indent="-228600" algn="just">
                        <a:spcBef>
                          <a:spcPts val="1200"/>
                        </a:spcBef>
                        <a:spcAft>
                          <a:spcPts val="1200"/>
                        </a:spcAft>
                      </a:pPr>
                      <a:r>
                        <a:rPr lang="en-GB" sz="1400" dirty="0">
                          <a:effectLst/>
                        </a:rPr>
                        <a:t> </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No clear Flood Risk Financing strategy</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Ad-hoc support on ex-post basis </a:t>
                      </a:r>
                      <a:endParaRPr lang="en-US" sz="1400" dirty="0">
                        <a:effectLst/>
                      </a:endParaRPr>
                    </a:p>
                    <a:p>
                      <a:pPr marL="342900" lvl="0" indent="-342900" algn="just">
                        <a:spcBef>
                          <a:spcPts val="1200"/>
                        </a:spcBef>
                        <a:spcAft>
                          <a:spcPts val="1200"/>
                        </a:spcAft>
                        <a:buFont typeface="Calibri" panose="020F0502020204030204" pitchFamily="34" charset="0"/>
                        <a:buChar char="-"/>
                      </a:pPr>
                      <a:r>
                        <a:rPr lang="en-GB" sz="1400" dirty="0">
                          <a:effectLst/>
                        </a:rPr>
                        <a:t>No robust collaboration with Private Sector on Flood Risk Transfer</a:t>
                      </a:r>
                      <a:endParaRPr lang="en-US" sz="1400" dirty="0">
                        <a:effectLst/>
                      </a:endParaRPr>
                    </a:p>
                    <a:p>
                      <a:pPr marL="228600" indent="-228600" algn="just">
                        <a:spcBef>
                          <a:spcPts val="1200"/>
                        </a:spcBef>
                        <a:spcAft>
                          <a:spcPts val="1200"/>
                        </a:spcAft>
                      </a:pPr>
                      <a:r>
                        <a:rPr lang="en-GB" sz="1400" dirty="0">
                          <a:effectLst/>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37646881"/>
                  </a:ext>
                </a:extLst>
              </a:tr>
            </a:tbl>
          </a:graphicData>
        </a:graphic>
      </p:graphicFrame>
    </p:spTree>
    <p:extLst>
      <p:ext uri="{BB962C8B-B14F-4D97-AF65-F5344CB8AC3E}">
        <p14:creationId xmlns:p14="http://schemas.microsoft.com/office/powerpoint/2010/main" val="376899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
        <p:nvSpPr>
          <p:cNvPr id="7" name="Content Placeholder 6">
            <a:extLst>
              <a:ext uri="{FF2B5EF4-FFF2-40B4-BE49-F238E27FC236}">
                <a16:creationId xmlns:a16="http://schemas.microsoft.com/office/drawing/2014/main" id="{1555E48F-71B5-D378-1E8C-D5D8C0218EEC}"/>
              </a:ext>
            </a:extLst>
          </p:cNvPr>
          <p:cNvSpPr>
            <a:spLocks noGrp="1"/>
          </p:cNvSpPr>
          <p:nvPr>
            <p:ph idx="1"/>
          </p:nvPr>
        </p:nvSpPr>
        <p:spPr/>
        <p:txBody>
          <a:bodyPr>
            <a:normAutofit/>
          </a:bodyPr>
          <a:lstStyle/>
          <a:p>
            <a:pPr marL="457200" indent="-228600" algn="just">
              <a:spcBef>
                <a:spcPts val="1200"/>
              </a:spcBef>
              <a:spcAft>
                <a:spcPts val="120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There is necessity to implement reforms and proactive measures to rectify the latter and establish a robust and scalable risk financing framework that mitigates financial consequences driven by flooding</a:t>
            </a:r>
          </a:p>
          <a:p>
            <a:pPr marL="457200" indent="-228600" algn="just">
              <a:spcBef>
                <a:spcPts val="1200"/>
              </a:spcBef>
              <a:spcAft>
                <a:spcPts val="1200"/>
              </a:spcAft>
            </a:pPr>
            <a:r>
              <a:rPr lang="en-US" sz="2000" b="1" dirty="0">
                <a:effectLst/>
                <a:latin typeface="Calibri" panose="020F0502020204030204" pitchFamily="34" charset="0"/>
                <a:ea typeface="Calibri" panose="020F0502020204030204" pitchFamily="34" charset="0"/>
                <a:cs typeface="Calibri" panose="020F0502020204030204" pitchFamily="34" charset="0"/>
              </a:rPr>
              <a:t>The critical reforms, intervention measures, and tools identified are as follows:</a:t>
            </a:r>
          </a:p>
          <a:p>
            <a:pPr marL="457200" indent="-228600" algn="just">
              <a:spcBef>
                <a:spcPts val="1200"/>
              </a:spcBef>
              <a:spcAft>
                <a:spcPts val="1200"/>
              </a:spcAft>
            </a:pP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7B8CB1CE-9871-FFB6-15E2-8360FF561310}"/>
              </a:ext>
            </a:extLst>
          </p:cNvPr>
          <p:cNvGraphicFramePr>
            <a:graphicFrameLocks noGrp="1"/>
          </p:cNvGraphicFramePr>
          <p:nvPr>
            <p:extLst>
              <p:ext uri="{D42A27DB-BD31-4B8C-83A1-F6EECF244321}">
                <p14:modId xmlns:p14="http://schemas.microsoft.com/office/powerpoint/2010/main" val="2660997759"/>
              </p:ext>
            </p:extLst>
          </p:nvPr>
        </p:nvGraphicFramePr>
        <p:xfrm>
          <a:off x="1182272" y="3514403"/>
          <a:ext cx="9677986" cy="2968004"/>
        </p:xfrm>
        <a:graphic>
          <a:graphicData uri="http://schemas.openxmlformats.org/drawingml/2006/table">
            <a:tbl>
              <a:tblPr firstRow="1" firstCol="1" bandRow="1">
                <a:tableStyleId>{5C22544A-7EE6-4342-B048-85BDC9FD1C3A}</a:tableStyleId>
              </a:tblPr>
              <a:tblGrid>
                <a:gridCol w="3356551">
                  <a:extLst>
                    <a:ext uri="{9D8B030D-6E8A-4147-A177-3AD203B41FA5}">
                      <a16:colId xmlns:a16="http://schemas.microsoft.com/office/drawing/2014/main" val="722729160"/>
                    </a:ext>
                  </a:extLst>
                </a:gridCol>
                <a:gridCol w="6321435">
                  <a:extLst>
                    <a:ext uri="{9D8B030D-6E8A-4147-A177-3AD203B41FA5}">
                      <a16:colId xmlns:a16="http://schemas.microsoft.com/office/drawing/2014/main" val="767389777"/>
                    </a:ext>
                  </a:extLst>
                </a:gridCol>
              </a:tblGrid>
              <a:tr h="282035">
                <a:tc>
                  <a:txBody>
                    <a:bodyPr/>
                    <a:lstStyle/>
                    <a:p>
                      <a:pPr marL="228600" indent="-228600">
                        <a:spcBef>
                          <a:spcPts val="1200"/>
                        </a:spcBef>
                        <a:spcAft>
                          <a:spcPts val="2400"/>
                        </a:spcAft>
                      </a:pPr>
                      <a:r>
                        <a:rPr lang="en-GB" sz="1800" dirty="0">
                          <a:effectLst/>
                        </a:rPr>
                        <a:t>Solution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228600" indent="-228600">
                        <a:spcBef>
                          <a:spcPts val="1200"/>
                        </a:spcBef>
                        <a:spcAft>
                          <a:spcPts val="1200"/>
                        </a:spcAft>
                      </a:pPr>
                      <a:r>
                        <a:rPr lang="en-GB" sz="1800">
                          <a:effectLst/>
                        </a:rPr>
                        <a:t>Brief Description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16869991"/>
                  </a:ext>
                </a:extLst>
              </a:tr>
              <a:tr h="707821">
                <a:tc>
                  <a:txBody>
                    <a:bodyPr/>
                    <a:lstStyle/>
                    <a:p>
                      <a:pPr marL="457200" indent="-228600" algn="ctr">
                        <a:spcBef>
                          <a:spcPts val="1200"/>
                        </a:spcBef>
                        <a:spcAft>
                          <a:spcPts val="2400"/>
                        </a:spcAft>
                      </a:pPr>
                      <a:r>
                        <a:rPr lang="en-GB" sz="1800" dirty="0">
                          <a:effectLst/>
                        </a:rPr>
                        <a:t>S1 - Tax Benefits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indent="-228600" algn="l">
                        <a:spcBef>
                          <a:spcPts val="1200"/>
                        </a:spcBef>
                        <a:spcAft>
                          <a:spcPts val="1200"/>
                        </a:spcAft>
                      </a:pPr>
                      <a:r>
                        <a:rPr lang="en-GB" sz="1800">
                          <a:effectLst/>
                        </a:rPr>
                        <a:t>Implementation of tax incentives to promote the uptake of flood insurance</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48549401"/>
                  </a:ext>
                </a:extLst>
              </a:tr>
              <a:tr h="707821">
                <a:tc>
                  <a:txBody>
                    <a:bodyPr/>
                    <a:lstStyle/>
                    <a:p>
                      <a:pPr marL="457200" indent="-228600" algn="ctr">
                        <a:spcBef>
                          <a:spcPts val="1200"/>
                        </a:spcBef>
                        <a:spcAft>
                          <a:spcPts val="2400"/>
                        </a:spcAft>
                      </a:pPr>
                      <a:r>
                        <a:rPr lang="en-GB" sz="1800">
                          <a:effectLst/>
                        </a:rPr>
                        <a:t>S2 - Linking Grants to Insurance</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indent="-228600" algn="l">
                        <a:spcBef>
                          <a:spcPts val="1200"/>
                        </a:spcBef>
                        <a:spcAft>
                          <a:spcPts val="1200"/>
                        </a:spcAft>
                      </a:pPr>
                      <a:r>
                        <a:rPr lang="en-GB" sz="1800" dirty="0">
                          <a:effectLst/>
                        </a:rPr>
                        <a:t>Connecting financial aid to insurance </a:t>
                      </a:r>
                      <a:r>
                        <a:rPr lang="en-US" sz="1800" dirty="0">
                          <a:effectLst/>
                        </a:rPr>
                        <a:t>subscriptions</a:t>
                      </a:r>
                      <a:r>
                        <a:rPr lang="en-GB" sz="1800" dirty="0">
                          <a:effectLst/>
                        </a:rPr>
                        <a:t> to incentivize protection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43651111"/>
                  </a:ext>
                </a:extLst>
              </a:tr>
              <a:tr h="707821">
                <a:tc>
                  <a:txBody>
                    <a:bodyPr/>
                    <a:lstStyle/>
                    <a:p>
                      <a:pPr marL="228600" indent="-228600" algn="ctr">
                        <a:spcBef>
                          <a:spcPts val="1200"/>
                        </a:spcBef>
                        <a:spcAft>
                          <a:spcPts val="2400"/>
                        </a:spcAft>
                      </a:pPr>
                      <a:r>
                        <a:rPr lang="en-GB" sz="1800">
                          <a:effectLst/>
                        </a:rPr>
                        <a:t>S3 - Lending Regulation in Cat-Prone Areas</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indent="-228600" algn="l">
                        <a:spcBef>
                          <a:spcPts val="1200"/>
                        </a:spcBef>
                        <a:spcAft>
                          <a:spcPts val="1200"/>
                        </a:spcAft>
                      </a:pPr>
                      <a:r>
                        <a:rPr lang="en-GB" sz="1800" dirty="0">
                          <a:effectLst/>
                        </a:rPr>
                        <a:t>Changing lending regulations to encourage responsible building and borrowing in flood-prone areas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08353743"/>
                  </a:ext>
                </a:extLst>
              </a:tr>
              <a:tr h="562506">
                <a:tc>
                  <a:txBody>
                    <a:bodyPr/>
                    <a:lstStyle/>
                    <a:p>
                      <a:pPr marL="457200" indent="-228600" algn="ctr">
                        <a:spcBef>
                          <a:spcPts val="1200"/>
                        </a:spcBef>
                        <a:spcAft>
                          <a:spcPts val="2400"/>
                        </a:spcAft>
                      </a:pPr>
                      <a:r>
                        <a:rPr lang="en-GB" sz="1800" dirty="0">
                          <a:effectLst/>
                        </a:rPr>
                        <a:t>S4 - Subsidies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indent="-228600" algn="l">
                        <a:spcBef>
                          <a:spcPts val="1200"/>
                        </a:spcBef>
                        <a:spcAft>
                          <a:spcPts val="1200"/>
                        </a:spcAft>
                      </a:pPr>
                      <a:r>
                        <a:rPr lang="en-GB" sz="1800" dirty="0">
                          <a:effectLst/>
                        </a:rPr>
                        <a:t>Providing financial aid to make flood insurance more affordable for individuals and businesses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62595829"/>
                  </a:ext>
                </a:extLst>
              </a:tr>
            </a:tbl>
          </a:graphicData>
        </a:graphic>
      </p:graphicFrame>
    </p:spTree>
    <p:extLst>
      <p:ext uri="{BB962C8B-B14F-4D97-AF65-F5344CB8AC3E}">
        <p14:creationId xmlns:p14="http://schemas.microsoft.com/office/powerpoint/2010/main" val="255013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graphicFrame>
        <p:nvGraphicFramePr>
          <p:cNvPr id="3" name="Content Placeholder 2">
            <a:extLst>
              <a:ext uri="{FF2B5EF4-FFF2-40B4-BE49-F238E27FC236}">
                <a16:creationId xmlns:a16="http://schemas.microsoft.com/office/drawing/2014/main" id="{595713D1-4566-A2EA-ACD5-FD0610B0D80C}"/>
              </a:ext>
            </a:extLst>
          </p:cNvPr>
          <p:cNvGraphicFramePr>
            <a:graphicFrameLocks noGrp="1"/>
          </p:cNvGraphicFramePr>
          <p:nvPr>
            <p:ph idx="1"/>
            <p:extLst>
              <p:ext uri="{D42A27DB-BD31-4B8C-83A1-F6EECF244321}">
                <p14:modId xmlns:p14="http://schemas.microsoft.com/office/powerpoint/2010/main" val="874923021"/>
              </p:ext>
            </p:extLst>
          </p:nvPr>
        </p:nvGraphicFramePr>
        <p:xfrm>
          <a:off x="745589" y="1793873"/>
          <a:ext cx="9961740" cy="4901790"/>
        </p:xfrm>
        <a:graphic>
          <a:graphicData uri="http://schemas.openxmlformats.org/drawingml/2006/table">
            <a:tbl>
              <a:tblPr firstRow="1" firstCol="1" bandRow="1">
                <a:tableStyleId>{5C22544A-7EE6-4342-B048-85BDC9FD1C3A}</a:tableStyleId>
              </a:tblPr>
              <a:tblGrid>
                <a:gridCol w="4819879">
                  <a:extLst>
                    <a:ext uri="{9D8B030D-6E8A-4147-A177-3AD203B41FA5}">
                      <a16:colId xmlns:a16="http://schemas.microsoft.com/office/drawing/2014/main" val="3394984203"/>
                    </a:ext>
                  </a:extLst>
                </a:gridCol>
                <a:gridCol w="5141861">
                  <a:extLst>
                    <a:ext uri="{9D8B030D-6E8A-4147-A177-3AD203B41FA5}">
                      <a16:colId xmlns:a16="http://schemas.microsoft.com/office/drawing/2014/main" val="1855132323"/>
                    </a:ext>
                  </a:extLst>
                </a:gridCol>
              </a:tblGrid>
              <a:tr h="582690">
                <a:tc>
                  <a:txBody>
                    <a:bodyPr/>
                    <a:lstStyle/>
                    <a:p>
                      <a:pPr marL="457200" indent="-228600" algn="ctr">
                        <a:spcBef>
                          <a:spcPts val="1200"/>
                        </a:spcBef>
                        <a:spcAft>
                          <a:spcPts val="2400"/>
                        </a:spcAft>
                      </a:pPr>
                      <a:r>
                        <a:rPr lang="en-GB" sz="1800" b="1" dirty="0">
                          <a:effectLst/>
                        </a:rPr>
                        <a:t>S5 - Mandatory Insurance</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Implementing laws that require property owners in flood-prone areas to have flood insurance</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4099346795"/>
                  </a:ext>
                </a:extLst>
              </a:tr>
              <a:tr h="582690">
                <a:tc>
                  <a:txBody>
                    <a:bodyPr/>
                    <a:lstStyle/>
                    <a:p>
                      <a:pPr marL="457200" indent="-228600" algn="ctr">
                        <a:spcBef>
                          <a:spcPts val="1200"/>
                        </a:spcBef>
                        <a:spcAft>
                          <a:spcPts val="2400"/>
                        </a:spcAft>
                      </a:pPr>
                      <a:r>
                        <a:rPr lang="en-GB" sz="1800" b="1">
                          <a:effectLst/>
                        </a:rPr>
                        <a:t>S6 - Distribution Channels and Costs</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Optimizing insurance distribution channels and costs to increase accessibility</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2532275498"/>
                  </a:ext>
                </a:extLst>
              </a:tr>
              <a:tr h="582690">
                <a:tc>
                  <a:txBody>
                    <a:bodyPr/>
                    <a:lstStyle/>
                    <a:p>
                      <a:pPr marL="457200" indent="-228600" algn="ctr">
                        <a:spcBef>
                          <a:spcPts val="1200"/>
                        </a:spcBef>
                        <a:spcAft>
                          <a:spcPts val="2400"/>
                        </a:spcAft>
                      </a:pPr>
                      <a:r>
                        <a:rPr lang="en-GB" sz="1800" b="1">
                          <a:effectLst/>
                        </a:rPr>
                        <a:t>S7 - Risk Pools and Governmental Disaster Funds</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Creation of risk pools and disaster funds to improve the response to flood disasters</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194781552"/>
                  </a:ext>
                </a:extLst>
              </a:tr>
              <a:tr h="582690">
                <a:tc>
                  <a:txBody>
                    <a:bodyPr/>
                    <a:lstStyle/>
                    <a:p>
                      <a:pPr marL="457200" indent="-228600" algn="ctr">
                        <a:spcBef>
                          <a:spcPts val="1200"/>
                        </a:spcBef>
                        <a:spcAft>
                          <a:spcPts val="2400"/>
                        </a:spcAft>
                      </a:pPr>
                      <a:r>
                        <a:rPr lang="en-GB" sz="1800" b="1">
                          <a:effectLst/>
                        </a:rPr>
                        <a:t>S8 - Risk Financing and Insurance of Public Assets</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Implementing strategies to insure public assets and improve risk financing mechanisms</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2590453970"/>
                  </a:ext>
                </a:extLst>
              </a:tr>
              <a:tr h="582690">
                <a:tc>
                  <a:txBody>
                    <a:bodyPr/>
                    <a:lstStyle/>
                    <a:p>
                      <a:pPr marL="457200" indent="-228600" algn="ctr">
                        <a:spcBef>
                          <a:spcPts val="1200"/>
                        </a:spcBef>
                        <a:spcAft>
                          <a:spcPts val="2400"/>
                        </a:spcAft>
                      </a:pPr>
                      <a:r>
                        <a:rPr lang="en-GB" sz="1800" b="1">
                          <a:effectLst/>
                        </a:rPr>
                        <a:t>S9 - Emergency Risk Financing</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Creating mechanisms to quickly provide financial resources in the aftermath of a disaster</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2957999898"/>
                  </a:ext>
                </a:extLst>
              </a:tr>
              <a:tr h="734472">
                <a:tc>
                  <a:txBody>
                    <a:bodyPr/>
                    <a:lstStyle/>
                    <a:p>
                      <a:pPr marL="457200" indent="-228600" algn="ctr">
                        <a:spcBef>
                          <a:spcPts val="1200"/>
                        </a:spcBef>
                        <a:spcAft>
                          <a:spcPts val="2400"/>
                        </a:spcAft>
                      </a:pPr>
                      <a:r>
                        <a:rPr lang="en-GB" sz="1800" b="1">
                          <a:effectLst/>
                        </a:rPr>
                        <a:t>S10 - Catastrophe Bonds and Reinsurance</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Utilizing sophisticated financial instruments to transfer risk and provide coverage for extreme events</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659799758"/>
                  </a:ext>
                </a:extLst>
              </a:tr>
              <a:tr h="582690">
                <a:tc>
                  <a:txBody>
                    <a:bodyPr/>
                    <a:lstStyle/>
                    <a:p>
                      <a:pPr marL="457200" indent="-228600" algn="ctr">
                        <a:spcBef>
                          <a:spcPts val="1200"/>
                        </a:spcBef>
                        <a:spcAft>
                          <a:spcPts val="2400"/>
                        </a:spcAft>
                      </a:pPr>
                      <a:r>
                        <a:rPr lang="en-GB" sz="1800" b="1">
                          <a:effectLst/>
                        </a:rPr>
                        <a:t>S11 - Regional Flood Risk Facility</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a:effectLst/>
                        </a:rPr>
                        <a:t>Establishment of a regional facility to coordinate flood risk management</a:t>
                      </a:r>
                      <a:endParaRPr lang="en-US" sz="1800" b="1">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352283614"/>
                  </a:ext>
                </a:extLst>
              </a:tr>
              <a:tr h="582690">
                <a:tc>
                  <a:txBody>
                    <a:bodyPr/>
                    <a:lstStyle/>
                    <a:p>
                      <a:pPr marL="457200" indent="-228600" algn="ctr">
                        <a:spcBef>
                          <a:spcPts val="1200"/>
                        </a:spcBef>
                        <a:spcAft>
                          <a:spcPts val="2400"/>
                        </a:spcAft>
                      </a:pPr>
                      <a:r>
                        <a:rPr lang="en-GB" sz="1800" b="1" dirty="0">
                          <a:effectLst/>
                        </a:rPr>
                        <a:t>S12 - Regional Catastrophe Bonds</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tc>
                  <a:txBody>
                    <a:bodyPr/>
                    <a:lstStyle/>
                    <a:p>
                      <a:pPr marL="457200" indent="-228600">
                        <a:spcBef>
                          <a:spcPts val="1200"/>
                        </a:spcBef>
                        <a:spcAft>
                          <a:spcPts val="1200"/>
                        </a:spcAft>
                      </a:pPr>
                      <a:r>
                        <a:rPr lang="en-GB" sz="1800" b="1" dirty="0">
                          <a:effectLst/>
                        </a:rPr>
                        <a:t>Issuance of regional catastrophe bonds to spread risk and raise funds for disaster response</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2793" marR="62793" marT="0" marB="0"/>
                </a:tc>
                <a:extLst>
                  <a:ext uri="{0D108BD9-81ED-4DB2-BD59-A6C34878D82A}">
                    <a16:rowId xmlns:a16="http://schemas.microsoft.com/office/drawing/2014/main" val="4196728233"/>
                  </a:ext>
                </a:extLst>
              </a:tr>
            </a:tbl>
          </a:graphicData>
        </a:graphic>
      </p:graphicFrame>
      <p:sp>
        <p:nvSpPr>
          <p:cNvPr id="8" name="Rectangle 1">
            <a:extLst>
              <a:ext uri="{FF2B5EF4-FFF2-40B4-BE49-F238E27FC236}">
                <a16:creationId xmlns:a16="http://schemas.microsoft.com/office/drawing/2014/main" id="{B225CC20-45F5-030A-1FE5-F604EE9902CF}"/>
              </a:ext>
            </a:extLst>
          </p:cNvPr>
          <p:cNvSpPr>
            <a:spLocks noChangeArrowheads="1"/>
          </p:cNvSpPr>
          <p:nvPr/>
        </p:nvSpPr>
        <p:spPr bwMode="auto">
          <a:xfrm>
            <a:off x="-6238531" y="-3337"/>
            <a:ext cx="22965223" cy="505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27471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pic>
        <p:nvPicPr>
          <p:cNvPr id="3" name="Content Placeholder 2">
            <a:extLst>
              <a:ext uri="{FF2B5EF4-FFF2-40B4-BE49-F238E27FC236}">
                <a16:creationId xmlns:a16="http://schemas.microsoft.com/office/drawing/2014/main" id="{F4EA951F-9392-ED31-DF4C-1EEAB3D44E9E}"/>
              </a:ext>
            </a:extLst>
          </p:cNvPr>
          <p:cNvPicPr>
            <a:picLocks noGrp="1" noChangeAspect="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582660" y="2007252"/>
            <a:ext cx="11318349" cy="3877353"/>
          </a:xfrm>
          <a:prstGeom prst="rect">
            <a:avLst/>
          </a:prstGeom>
          <a:noFill/>
          <a:ln>
            <a:noFill/>
          </a:ln>
        </p:spPr>
      </p:pic>
    </p:spTree>
    <p:extLst>
      <p:ext uri="{BB962C8B-B14F-4D97-AF65-F5344CB8AC3E}">
        <p14:creationId xmlns:p14="http://schemas.microsoft.com/office/powerpoint/2010/main" val="2519301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24692-9594-49C0-943A-78E0DB3E4628}"/>
              </a:ext>
            </a:extLst>
          </p:cNvPr>
          <p:cNvSpPr>
            <a:spLocks noGrp="1"/>
          </p:cNvSpPr>
          <p:nvPr>
            <p:ph type="title"/>
          </p:nvPr>
        </p:nvSpPr>
        <p:spPr>
          <a:xfrm>
            <a:off x="3031434" y="250825"/>
            <a:ext cx="8188501" cy="1325563"/>
          </a:xfrm>
        </p:spPr>
        <p:txBody>
          <a:bodyPr>
            <a:noAutofit/>
          </a:bodyPr>
          <a:lstStyle/>
          <a:p>
            <a:r>
              <a:rPr lang="en-US" sz="3200" b="1" dirty="0">
                <a:effectLst/>
                <a:latin typeface="Calibri" panose="020F0502020204030204" pitchFamily="34" charset="0"/>
                <a:ea typeface="Calibri" panose="020F0502020204030204" pitchFamily="34" charset="0"/>
                <a:cs typeface="Arial" panose="020B0604020202020204" pitchFamily="34" charset="0"/>
              </a:rPr>
              <a:t>Drin Basin Flood Risk Financing and Risk Transfer Strategy Report</a:t>
            </a:r>
            <a:endParaRPr lang="en-GB" sz="3200" dirty="0">
              <a:highlight>
                <a:srgbClr val="C0C0C0"/>
              </a:highlight>
            </a:endParaRPr>
          </a:p>
        </p:txBody>
      </p:sp>
      <p:pic>
        <p:nvPicPr>
          <p:cNvPr id="4" name="Picture 3" descr="Graphical user interface, application&#10;&#10;Description automatically generated">
            <a:extLst>
              <a:ext uri="{FF2B5EF4-FFF2-40B4-BE49-F238E27FC236}">
                <a16:creationId xmlns:a16="http://schemas.microsoft.com/office/drawing/2014/main" id="{AB2351F1-5620-4B40-2CA5-99511308C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56" y="52754"/>
            <a:ext cx="1323975" cy="1543050"/>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C50DCBD1-FA86-002A-5F22-4E13F449AFF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9318" y="250824"/>
            <a:ext cx="1544560" cy="1325563"/>
          </a:xfrm>
          <a:prstGeom prst="rect">
            <a:avLst/>
          </a:prstGeom>
          <a:noFill/>
          <a:ln>
            <a:noFill/>
          </a:ln>
        </p:spPr>
      </p:pic>
      <p:sp>
        <p:nvSpPr>
          <p:cNvPr id="7" name="Content Placeholder 6">
            <a:extLst>
              <a:ext uri="{FF2B5EF4-FFF2-40B4-BE49-F238E27FC236}">
                <a16:creationId xmlns:a16="http://schemas.microsoft.com/office/drawing/2014/main" id="{BFA5FF55-1448-89B5-2919-1A9FCE55A5C8}"/>
              </a:ext>
            </a:extLst>
          </p:cNvPr>
          <p:cNvSpPr>
            <a:spLocks noGrp="1"/>
          </p:cNvSpPr>
          <p:nvPr>
            <p:ph idx="1"/>
          </p:nvPr>
        </p:nvSpPr>
        <p:spPr/>
        <p:txBody>
          <a:bodyPr/>
          <a:lstStyle/>
          <a:p>
            <a:endParaRPr lang="en-US"/>
          </a:p>
        </p:txBody>
      </p:sp>
      <p:sp>
        <p:nvSpPr>
          <p:cNvPr id="9" name="TextBox 8">
            <a:extLst>
              <a:ext uri="{FF2B5EF4-FFF2-40B4-BE49-F238E27FC236}">
                <a16:creationId xmlns:a16="http://schemas.microsoft.com/office/drawing/2014/main" id="{0171A442-E8D5-840B-8EBE-F60075AA85F3}"/>
              </a:ext>
            </a:extLst>
          </p:cNvPr>
          <p:cNvSpPr txBox="1"/>
          <p:nvPr/>
        </p:nvSpPr>
        <p:spPr>
          <a:xfrm>
            <a:off x="1426331" y="2428587"/>
            <a:ext cx="9194777" cy="3144194"/>
          </a:xfrm>
          <a:prstGeom prst="rect">
            <a:avLst/>
          </a:prstGeom>
          <a:noFill/>
        </p:spPr>
        <p:txBody>
          <a:bodyPr wrap="square">
            <a:spAutoFit/>
          </a:bodyPr>
          <a:lstStyle/>
          <a:p>
            <a:pPr marL="342900" lvl="0" indent="-342900" algn="just">
              <a:lnSpc>
                <a:spcPct val="107000"/>
              </a:lnSpc>
              <a:spcAft>
                <a:spcPts val="800"/>
              </a:spcAft>
              <a:buFont typeface="Courier New" panose="02070309020205020404" pitchFamily="49" charset="0"/>
              <a:buChar char="o"/>
              <a:tabLst>
                <a:tab pos="457200" algn="l"/>
              </a:tabLs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S1 - Tax Benefits:</a:t>
            </a:r>
            <a:r>
              <a:rPr lang="en-US" sz="2000" dirty="0">
                <a:effectLst/>
                <a:latin typeface="Calibri" panose="020F0502020204030204" pitchFamily="34" charset="0"/>
                <a:ea typeface="Times New Roman" panose="02020603050405020304" pitchFamily="18" charset="0"/>
                <a:cs typeface="Calibri" panose="020F0502020204030204" pitchFamily="34" charset="0"/>
              </a:rPr>
              <a:t> This strategy is scheduled for immediate execution due to the necessity to offer immediate fiscal incentives for individuals and corporations to subscribe to flood insurance. The modification of fiscal structures and the dissemination of these changes to the populace are procedures that require considerable time, necessitating an early commencement.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Courier New" panose="02070309020205020404" pitchFamily="49" charset="0"/>
              <a:buChar char="o"/>
              <a:tabLst>
                <a:tab pos="457200" algn="l"/>
              </a:tabLst>
            </a:pPr>
            <a:r>
              <a:rPr lang="en-US" sz="2000" b="1" dirty="0">
                <a:effectLst/>
                <a:latin typeface="Calibri" panose="020F0502020204030204" pitchFamily="34" charset="0"/>
                <a:ea typeface="Times New Roman" panose="02020603050405020304" pitchFamily="18" charset="0"/>
                <a:cs typeface="Calibri" panose="020F0502020204030204" pitchFamily="34" charset="0"/>
              </a:rPr>
              <a:t>S2 - Linking Grants to Insurance:</a:t>
            </a:r>
            <a:r>
              <a:rPr lang="en-US" sz="2000" dirty="0">
                <a:effectLst/>
                <a:latin typeface="Calibri" panose="020F0502020204030204" pitchFamily="34" charset="0"/>
                <a:ea typeface="Times New Roman" panose="02020603050405020304" pitchFamily="18" charset="0"/>
                <a:cs typeface="Calibri" panose="020F0502020204030204" pitchFamily="34" charset="0"/>
              </a:rPr>
              <a:t> The inauguration of this initiative also occurs at the inception of the time frame. The approach possesses dual benefits: assuring the swift allocation of financial aid to those necessitating it and fostering a proclivity among the beneficiaries to invest in flood insurance.</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5380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f852126-0301-41b6-bf5b-7f21b3fcbb67">
      <Terms xmlns="http://schemas.microsoft.com/office/infopath/2007/PartnerControls"/>
    </lcf76f155ced4ddcb4097134ff3c332f>
    <TaxCatchAll xmlns="5fa35d3f-e79f-4824-b3e2-5dd103b0ea08" xsi:nil="true"/>
    <Description xmlns="7f852126-0301-41b6-bf5b-7f21b3fcbb6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3662655BB9BFE4DB5360E91EC15317F" ma:contentTypeVersion="16" ma:contentTypeDescription="Create a new document." ma:contentTypeScope="" ma:versionID="e799107b45b0a852add68c1ad73fb553">
  <xsd:schema xmlns:xsd="http://www.w3.org/2001/XMLSchema" xmlns:xs="http://www.w3.org/2001/XMLSchema" xmlns:p="http://schemas.microsoft.com/office/2006/metadata/properties" xmlns:ns2="7f852126-0301-41b6-bf5b-7f21b3fcbb67" xmlns:ns3="5fa35d3f-e79f-4824-b3e2-5dd103b0ea08" targetNamespace="http://schemas.microsoft.com/office/2006/metadata/properties" ma:root="true" ma:fieldsID="7ecd8f603e4671dc42526635ae5489e9" ns2:_="" ns3:_="">
    <xsd:import namespace="7f852126-0301-41b6-bf5b-7f21b3fcbb67"/>
    <xsd:import namespace="5fa35d3f-e79f-4824-b3e2-5dd103b0ea0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852126-0301-41b6-bf5b-7f21b3fcbb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4441e93f-bdbf-457f-9a0e-7bb92134c37c" ma:termSetId="09814cd3-568e-fe90-9814-8d621ff8fb84" ma:anchorId="fba54fb3-c3e1-fe81-a776-ca4b69148c4d" ma:open="true" ma:isKeyword="false">
      <xsd:complexType>
        <xsd:sequence>
          <xsd:element ref="pc:Terms" minOccurs="0" maxOccurs="1"/>
        </xsd:sequence>
      </xsd:complexType>
    </xsd:element>
    <xsd:element name="Description" ma:index="23" nillable="true" ma:displayName="Description" ma:format="Dropdown" ma:internalNam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fa35d3f-e79f-4824-b3e2-5dd103b0ea0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e98348c-3dcc-423d-a029-36cd2ed8eac0}" ma:internalName="TaxCatchAll" ma:showField="CatchAllData" ma:web="5fa35d3f-e79f-4824-b3e2-5dd103b0ea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52010C-A2B6-4B1B-B03E-3F7FC689B10A}">
  <ds:schemaRefs>
    <ds:schemaRef ds:uri="http://schemas.microsoft.com/sharepoint/v3/contenttype/forms"/>
  </ds:schemaRefs>
</ds:datastoreItem>
</file>

<file path=customXml/itemProps2.xml><?xml version="1.0" encoding="utf-8"?>
<ds:datastoreItem xmlns:ds="http://schemas.openxmlformats.org/officeDocument/2006/customXml" ds:itemID="{15DAFB19-1FF0-4FF0-9E28-4A4C142A09ED}">
  <ds:schemaRefs>
    <ds:schemaRef ds:uri="5d51bdb0-6bd6-4fc3-9bb3-12d8f2f1c378"/>
    <ds:schemaRef ds:uri="a2b7bae5-6a1c-4ff8-8a84-0bf8016c023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f852126-0301-41b6-bf5b-7f21b3fcbb67"/>
    <ds:schemaRef ds:uri="5fa35d3f-e79f-4824-b3e2-5dd103b0ea08"/>
  </ds:schemaRefs>
</ds:datastoreItem>
</file>

<file path=customXml/itemProps3.xml><?xml version="1.0" encoding="utf-8"?>
<ds:datastoreItem xmlns:ds="http://schemas.openxmlformats.org/officeDocument/2006/customXml" ds:itemID="{31939CE1-54B9-4D50-B92C-50DC2C04C1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852126-0301-41b6-bf5b-7f21b3fcbb67"/>
    <ds:schemaRef ds:uri="5fa35d3f-e79f-4824-b3e2-5dd103b0ea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5822</TotalTime>
  <Words>1015</Words>
  <Application>Microsoft Office PowerPoint</Application>
  <PresentationFormat>Widescreen</PresentationFormat>
  <Paragraphs>147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Courier New</vt:lpstr>
      <vt:lpstr>Symbol</vt:lpstr>
      <vt:lpstr>Office Theme</vt:lpstr>
      <vt:lpstr>PowerPoint Presentation</vt:lpstr>
      <vt:lpstr>Drin Basin Flood Risk Financing and Risk Transfer Strategy Report</vt:lpstr>
      <vt:lpstr>Drin Basin Flood Risk Financing and Risk Transfer Strategy Report</vt:lpstr>
      <vt:lpstr>Drin Basin Flood Risk Financing and Risk Transfer Strategy Report</vt:lpstr>
      <vt:lpstr>Drin Basin Flood Risk Financing and Risk Transfer Strategy Report</vt:lpstr>
      <vt:lpstr>Drin Basin Flood Risk Financing and Risk Transfer Strategy Report</vt:lpstr>
      <vt:lpstr>Drin Basin Flood Risk Financing and Risk Transfer Strategy Report</vt:lpstr>
      <vt:lpstr>Drin Basin Flood Risk Financing and Risk Transfer Strategy Report</vt:lpstr>
      <vt:lpstr>Drin Basin Flood Risk Financing and Risk Transfer Strategy Report</vt:lpstr>
      <vt:lpstr>Implementation of the Strategy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Patricio Roulier Pazos (he/him)</dc:creator>
  <cp:lastModifiedBy>Novak Cadjenovic (GWP-Med)</cp:lastModifiedBy>
  <cp:revision>42</cp:revision>
  <dcterms:created xsi:type="dcterms:W3CDTF">2022-05-12T08:47:25Z</dcterms:created>
  <dcterms:modified xsi:type="dcterms:W3CDTF">2023-10-11T20:40:05Z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0x01010093662655BB9BFE4DB5360E91EC15317F</vt:lpwstr>
  </property>
  <property fmtid="{D5CDD505-2E9C-101B-9397-08002B2CF9AE}" pid="3" name="MediaServiceImageTags">
    <vt:lpwstr/>
  </property>
</Properties>
</file>